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5" r:id="rId4"/>
  </p:sldMasterIdLst>
  <p:notesMasterIdLst>
    <p:notesMasterId r:id="rId14"/>
  </p:notesMasterIdLst>
  <p:handoutMasterIdLst>
    <p:handoutMasterId r:id="rId15"/>
  </p:handoutMasterIdLst>
  <p:sldIdLst>
    <p:sldId id="273" r:id="rId5"/>
    <p:sldId id="340" r:id="rId6"/>
    <p:sldId id="334" r:id="rId7"/>
    <p:sldId id="341" r:id="rId8"/>
    <p:sldId id="336" r:id="rId9"/>
    <p:sldId id="342" r:id="rId10"/>
    <p:sldId id="337" r:id="rId11"/>
    <p:sldId id="338" r:id="rId12"/>
    <p:sldId id="339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BEFE394D-49AD-F582-46CB-997B1994A043}" name="Gomez, Edgar" initials="GE" userId="S::edgar.gomez@ncdps.gov::8afe6e5f-89bd-4e3c-924c-8d6b56525df7" providerId="AD"/>
  <p188:author id="{F2AB529C-1F4B-BBC5-5622-CC4049FE845D}" name="Kastleman, Catherine" initials="KC" userId="S::catherine.kastleman@ncdps.gov::86132dfa-2f96-4226-a9cd-992f97240480" providerId="AD"/>
  <p188:author id="{4DCD6CB3-DA96-9CBD-3D24-70535FEC3E6D}" name="Castro, Cesar E" initials="CCE" userId="S::Cesar.Castro@ncdps.gov::7a3ee346-a1db-4ff4-ba34-3b8466decc6a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88023"/>
    <a:srgbClr val="E7E7E7"/>
    <a:srgbClr val="CCD8CF"/>
    <a:srgbClr val="092940"/>
    <a:srgbClr val="929DA9"/>
    <a:srgbClr val="397AAC"/>
    <a:srgbClr val="3D817E"/>
    <a:srgbClr val="701C45"/>
    <a:srgbClr val="9A6F09"/>
    <a:srgbClr val="C0541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8/10/relationships/authors" Target="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1E8682F5-4A06-9842-A1C0-9E0C5B66727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BDB0C93-C65A-2743-A08E-9ED0B588011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255865-6976-8148-B84A-9169560DF62F}" type="datetimeFigureOut">
              <a:rPr lang="en-US" smtClean="0"/>
              <a:t>4/16/2024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AB22B46-B2EE-6F47-8F48-AAEC1A8D535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0456C39-8998-E242-9481-3D9AE408175F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1E57953-5A71-9346-861A-405F248075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231858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304E4D-2C31-C941-8B8A-06348D58B22B}" type="datetimeFigureOut">
              <a:rPr lang="en-US" smtClean="0"/>
              <a:t>4/16/2024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EF6417-D7AA-B847-84E6-38368F29D5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08846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/>
            <a:r>
              <a:rPr lang="en-US">
                <a:effectLst/>
              </a:rPr>
              <a:t>Households earning under 120% of the Area Median Income (AMI) for Haywood County are eligible for this financial subsidy.</a:t>
            </a:r>
            <a:endParaRPr lang="en-US"/>
          </a:p>
          <a:p>
            <a:pPr rtl="0"/>
            <a:r>
              <a:rPr lang="en-US">
                <a:effectLst/>
              </a:rPr>
              <a:t>Additionally, in order to participate in the Homeownership Assistance Program (HAP), these income-eligible households must be either a:</a:t>
            </a:r>
          </a:p>
          <a:p>
            <a:pPr rtl="0">
              <a:buFont typeface="Arial" panose="020B0604020202020204" pitchFamily="34" charset="0"/>
              <a:buChar char="•"/>
            </a:pPr>
            <a:r>
              <a:rPr lang="en-US">
                <a:effectLst/>
              </a:rPr>
              <a:t>Haywood County resident displaced by Tropical Storm Fred or</a:t>
            </a:r>
            <a:endParaRPr lang="en-US"/>
          </a:p>
          <a:p>
            <a:pPr rtl="0">
              <a:buFont typeface="Arial" panose="020B0604020202020204" pitchFamily="34" charset="0"/>
              <a:buChar char="•"/>
            </a:pPr>
            <a:r>
              <a:rPr lang="en-US">
                <a:effectLst/>
              </a:rPr>
              <a:t>First-time homebuyer</a:t>
            </a:r>
            <a:endParaRPr lang="en-US"/>
          </a:p>
          <a:p>
            <a:pPr rtl="0"/>
            <a:r>
              <a:rPr lang="en-US">
                <a:effectLst/>
              </a:rPr>
              <a:t>Eligible homebuyers will be provided with up to $25,000 or 20% of the sales price, whichever is less, to contribute to the down payment and receive financial assistance for reasonable and customary closing costs, generally expected to total 5% or less of the sale value. Additionally, eligible homebuyers that meet specific criteria outlined below may receive an enhanced down payment award of $5,000, for a total award not to exceed $30,000 or 30% of the sales price.</a:t>
            </a:r>
          </a:p>
          <a:p>
            <a:pPr rtl="0"/>
            <a:r>
              <a:rPr lang="en-US">
                <a:effectLst/>
              </a:rPr>
              <a:t>Enhanced down-payment award criteria:</a:t>
            </a:r>
          </a:p>
          <a:p>
            <a:pPr rtl="0">
              <a:buFont typeface="Arial" panose="020B0604020202020204" pitchFamily="34" charset="0"/>
              <a:buChar char="•"/>
            </a:pPr>
            <a:r>
              <a:rPr lang="en-US">
                <a:effectLst/>
              </a:rPr>
              <a:t>First generation homebuyer. Parents are currently renting or were not homeowners.</a:t>
            </a:r>
            <a:endParaRPr lang="en-US"/>
          </a:p>
          <a:p>
            <a:pPr rtl="0">
              <a:buFont typeface="Arial" panose="020B0604020202020204" pitchFamily="34" charset="0"/>
              <a:buChar char="•"/>
            </a:pPr>
            <a:r>
              <a:rPr lang="en-US">
                <a:effectLst/>
              </a:rPr>
              <a:t>Public Servant. The public servant category includes Haywood County employees, teachers, and Emergency Management workers.</a:t>
            </a:r>
            <a:endParaRPr lang="en-US"/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9EF6417-D7AA-B847-84E6-38368F29D56E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16606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80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Arm’s length transactions are not limited to transactions between family members. The burden is on the potential buyer to prove that it is an arm’s length transaction. 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9EF6417-D7AA-B847-84E6-38368F29D56E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417889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9EF6417-D7AA-B847-84E6-38368F29D56E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26790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4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4.pn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4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>
            <a:extLst>
              <a:ext uri="{FF2B5EF4-FFF2-40B4-BE49-F238E27FC236}">
                <a16:creationId xmlns:a16="http://schemas.microsoft.com/office/drawing/2014/main" id="{A855614F-E28A-2742-BBDB-6D069DA2F1A7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-6096" y="1"/>
            <a:ext cx="12198096" cy="1128747"/>
            <a:chOff x="360" y="360"/>
            <a:chExt cx="11520" cy="1066"/>
          </a:xfrm>
          <a:solidFill>
            <a:srgbClr val="588023"/>
          </a:solidFill>
        </p:grpSpPr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7FF28E62-8072-CF49-8769-B5F528D5A289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9072" y="360"/>
              <a:ext cx="2808" cy="1066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C0169099-904C-0E4C-BF6A-EDAC60EE25C9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60" y="360"/>
              <a:ext cx="8712" cy="1066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4419" y="3957353"/>
            <a:ext cx="7095247" cy="1609344"/>
          </a:xfrm>
        </p:spPr>
        <p:txBody>
          <a:bodyPr anchor="ctr">
            <a:normAutofit/>
          </a:bodyPr>
          <a:lstStyle>
            <a:lvl1pPr algn="r">
              <a:defRPr sz="3200" spc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67180" y="3957353"/>
            <a:ext cx="3200400" cy="1609344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 dirty="0"/>
              <a:t>Click to edit Master subtitle style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09AC546D-2181-2D42-8476-619E5A926969}"/>
              </a:ext>
            </a:extLst>
          </p:cNvPr>
          <p:cNvCxnSpPr>
            <a:cxnSpLocks/>
          </p:cNvCxnSpPr>
          <p:nvPr userDrawn="1"/>
        </p:nvCxnSpPr>
        <p:spPr>
          <a:xfrm flipV="1">
            <a:off x="1811009" y="6406444"/>
            <a:ext cx="0" cy="282223"/>
          </a:xfrm>
          <a:prstGeom prst="line">
            <a:avLst/>
          </a:prstGeom>
          <a:ln w="12700">
            <a:solidFill>
              <a:srgbClr val="9A722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Slide Number Placeholder 5">
            <a:extLst>
              <a:ext uri="{FF2B5EF4-FFF2-40B4-BE49-F238E27FC236}">
                <a16:creationId xmlns:a16="http://schemas.microsoft.com/office/drawing/2014/main" id="{53AF7BCD-05F3-B94B-B304-A40E8A6210A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904956" y="6403516"/>
            <a:ext cx="6292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Helvetica" pitchFamily="2" charset="0"/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5E8CDC4C-5947-C541-A02A-B0EB14C9C30B}"/>
              </a:ext>
            </a:extLst>
          </p:cNvPr>
          <p:cNvCxnSpPr>
            <a:cxnSpLocks/>
          </p:cNvCxnSpPr>
          <p:nvPr userDrawn="1"/>
        </p:nvCxnSpPr>
        <p:spPr>
          <a:xfrm flipV="1">
            <a:off x="8026897" y="4288755"/>
            <a:ext cx="0" cy="1005839"/>
          </a:xfrm>
          <a:prstGeom prst="line">
            <a:avLst/>
          </a:prstGeom>
          <a:ln w="57150">
            <a:solidFill>
              <a:srgbClr val="56803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F3CCC863-3305-2F42-9DA2-81FB66355D6A}"/>
              </a:ext>
            </a:extLst>
          </p:cNvPr>
          <p:cNvCxnSpPr>
            <a:cxnSpLocks/>
          </p:cNvCxnSpPr>
          <p:nvPr userDrawn="1"/>
        </p:nvCxnSpPr>
        <p:spPr>
          <a:xfrm flipV="1">
            <a:off x="-1" y="6241441"/>
            <a:ext cx="12192001" cy="1"/>
          </a:xfrm>
          <a:prstGeom prst="line">
            <a:avLst/>
          </a:prstGeom>
          <a:ln w="57150">
            <a:solidFill>
              <a:srgbClr val="56803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0129EE4C-DF7C-0647-81DB-7115DB42ADD6}"/>
              </a:ext>
            </a:extLst>
          </p:cNvPr>
          <p:cNvCxnSpPr>
            <a:cxnSpLocks/>
          </p:cNvCxnSpPr>
          <p:nvPr userDrawn="1"/>
        </p:nvCxnSpPr>
        <p:spPr>
          <a:xfrm flipV="1">
            <a:off x="2294552" y="6410922"/>
            <a:ext cx="0" cy="282223"/>
          </a:xfrm>
          <a:prstGeom prst="line">
            <a:avLst/>
          </a:prstGeom>
          <a:ln w="12700">
            <a:solidFill>
              <a:srgbClr val="9A722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Date Placeholder 3">
            <a:extLst>
              <a:ext uri="{FF2B5EF4-FFF2-40B4-BE49-F238E27FC236}">
                <a16:creationId xmlns:a16="http://schemas.microsoft.com/office/drawing/2014/main" id="{86C681DB-E3CB-7344-9948-200F936AEF3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0" y="6403516"/>
            <a:ext cx="1719073" cy="27427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Helvetica" pitchFamily="2" charset="0"/>
              </a:defRPr>
            </a:lvl1pPr>
          </a:lstStyle>
          <a:p>
            <a:fld id="{CD79906D-82C4-7045-9BCB-188C2E9BF747}" type="datetime1">
              <a:rPr lang="en-US" smtClean="0"/>
              <a:t>4/16/2024</a:t>
            </a:fld>
            <a:endParaRPr lang="en-US" dirty="0"/>
          </a:p>
        </p:txBody>
      </p:sp>
      <p:pic>
        <p:nvPicPr>
          <p:cNvPr id="26" name="Graphic 25">
            <a:extLst>
              <a:ext uri="{FF2B5EF4-FFF2-40B4-BE49-F238E27FC236}">
                <a16:creationId xmlns:a16="http://schemas.microsoft.com/office/drawing/2014/main" id="{E74AA6BF-8650-7C45-8C7F-984319C54544}"/>
              </a:ext>
            </a:extLst>
          </p:cNvPr>
          <p:cNvPicPr/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 b="19864"/>
          <a:stretch/>
        </p:blipFill>
        <p:spPr bwMode="auto">
          <a:xfrm>
            <a:off x="10951588" y="6377267"/>
            <a:ext cx="716915" cy="347345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28" name="Picture 27" descr="Shape&#10;&#10;Description automatically generated with low confidence">
            <a:extLst>
              <a:ext uri="{FF2B5EF4-FFF2-40B4-BE49-F238E27FC236}">
                <a16:creationId xmlns:a16="http://schemas.microsoft.com/office/drawing/2014/main" id="{A3D87510-CEB4-C747-B095-A768CCE0D7F3}"/>
              </a:ext>
            </a:extLst>
          </p:cNvPr>
          <p:cNvPicPr/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19303" y="6410922"/>
            <a:ext cx="334645" cy="313690"/>
          </a:xfrm>
          <a:prstGeom prst="rect">
            <a:avLst/>
          </a:prstGeom>
        </p:spPr>
      </p:pic>
      <p:sp>
        <p:nvSpPr>
          <p:cNvPr id="34" name="TextBox 33">
            <a:extLst>
              <a:ext uri="{FF2B5EF4-FFF2-40B4-BE49-F238E27FC236}">
                <a16:creationId xmlns:a16="http://schemas.microsoft.com/office/drawing/2014/main" id="{219528D2-C051-B441-8394-6B05966A082F}"/>
              </a:ext>
            </a:extLst>
          </p:cNvPr>
          <p:cNvSpPr txBox="1"/>
          <p:nvPr userDrawn="1"/>
        </p:nvSpPr>
        <p:spPr>
          <a:xfrm>
            <a:off x="1952316" y="180164"/>
            <a:ext cx="429311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0" dirty="0">
                <a:solidFill>
                  <a:schemeClr val="bg1"/>
                </a:solidFill>
              </a:rPr>
              <a:t>Haywood County Affordable Housing Programs</a:t>
            </a:r>
          </a:p>
        </p:txBody>
      </p:sp>
      <p:sp>
        <p:nvSpPr>
          <p:cNvPr id="35" name="Subtitle 2">
            <a:extLst>
              <a:ext uri="{FF2B5EF4-FFF2-40B4-BE49-F238E27FC236}">
                <a16:creationId xmlns:a16="http://schemas.microsoft.com/office/drawing/2014/main" id="{8979DE19-4C7D-6F40-85C5-B9A2591EC11B}"/>
              </a:ext>
            </a:extLst>
          </p:cNvPr>
          <p:cNvSpPr txBox="1">
            <a:spLocks/>
          </p:cNvSpPr>
          <p:nvPr userDrawn="1"/>
        </p:nvSpPr>
        <p:spPr>
          <a:xfrm>
            <a:off x="2584999" y="6394095"/>
            <a:ext cx="8208413" cy="34734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Clr>
                <a:srgbClr val="0070C0"/>
              </a:buClr>
              <a:buSzPct val="100000"/>
              <a:buFont typeface="Tw Cen MT" panose="020B0602020104020603" pitchFamily="34" charset="0"/>
              <a:buNone/>
              <a:defRPr sz="1600" b="0" i="0" kern="120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rgbClr val="005485"/>
              </a:buClr>
              <a:buFont typeface="Wingdings 3" pitchFamily="18" charset="2"/>
              <a:buNone/>
              <a:defRPr sz="1800" b="0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rgbClr val="005485"/>
              </a:buClr>
              <a:buFont typeface="Wingdings 3" pitchFamily="18" charset="2"/>
              <a:buNone/>
              <a:defRPr sz="1800" b="0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rgbClr val="005485"/>
              </a:buClr>
              <a:buFont typeface="Wingdings 3" pitchFamily="18" charset="2"/>
              <a:buNone/>
              <a:defRPr sz="1800" b="0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rgbClr val="005485"/>
              </a:buClr>
              <a:buFont typeface="Wingdings 3" pitchFamily="18" charset="2"/>
              <a:buNone/>
              <a:defRPr sz="1800" b="0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800" b="0" i="0" kern="1200" dirty="0">
                <a:solidFill>
                  <a:schemeClr val="bg1">
                    <a:lumMod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Haywood County administers the Affordable Housing Development Fund and Homeownership Assistance Program with support from the NC Office of Recovery and Resiliency. NCORR is a division of the NC Department of Public Safety.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BFBFE58A-65DD-46C6-88F5-B2EEA5E8D25D}"/>
              </a:ext>
            </a:extLst>
          </p:cNvPr>
          <p:cNvSpPr/>
          <p:nvPr userDrawn="1"/>
        </p:nvSpPr>
        <p:spPr>
          <a:xfrm>
            <a:off x="193841" y="140701"/>
            <a:ext cx="1599216" cy="159921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1" name="Picture 30">
            <a:extLst>
              <a:ext uri="{FF2B5EF4-FFF2-40B4-BE49-F238E27FC236}">
                <a16:creationId xmlns:a16="http://schemas.microsoft.com/office/drawing/2014/main" id="{83A0A212-C680-4DFC-8180-49C9CAABE52A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rcRect/>
          <a:stretch/>
        </p:blipFill>
        <p:spPr>
          <a:xfrm>
            <a:off x="9659094" y="371836"/>
            <a:ext cx="2020669" cy="355282"/>
          </a:xfrm>
          <a:prstGeom prst="rect">
            <a:avLst/>
          </a:prstGeom>
        </p:spPr>
      </p:pic>
      <p:pic>
        <p:nvPicPr>
          <p:cNvPr id="8" name="Picture 7" descr="A green circle with a house and trees&#10;&#10;Description automatically generated">
            <a:extLst>
              <a:ext uri="{FF2B5EF4-FFF2-40B4-BE49-F238E27FC236}">
                <a16:creationId xmlns:a16="http://schemas.microsoft.com/office/drawing/2014/main" id="{EAE66368-07E2-9BE0-E369-2206996CD80D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231447" y="180164"/>
            <a:ext cx="1524003" cy="15240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72229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53251" y="1354415"/>
            <a:ext cx="10443451" cy="104588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2400302"/>
            <a:ext cx="10443452" cy="3546262"/>
          </a:xfrm>
        </p:spPr>
        <p:txBody>
          <a:bodyPr/>
          <a:lstStyle>
            <a:lvl2pPr>
              <a:buClr>
                <a:srgbClr val="092940"/>
              </a:buClr>
              <a:defRPr/>
            </a:lvl2pPr>
            <a:lvl3pPr>
              <a:buClr>
                <a:srgbClr val="092940"/>
              </a:buClr>
              <a:defRPr/>
            </a:lvl3pPr>
            <a:lvl4pPr>
              <a:buClr>
                <a:srgbClr val="092940"/>
              </a:buClr>
              <a:defRPr/>
            </a:lvl4pPr>
            <a:lvl5pPr>
              <a:buClr>
                <a:srgbClr val="092940"/>
              </a:buCl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6E1E9617-41E9-9D46-B54D-88A0946ECAC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904956" y="6403475"/>
            <a:ext cx="6292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Helvetica" pitchFamily="2" charset="0"/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C8406004-EA62-BF4E-BEFF-7E4335B0AB3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0" y="6403516"/>
            <a:ext cx="1719073" cy="27427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Helvetica" pitchFamily="2" charset="0"/>
              </a:defRPr>
            </a:lvl1pPr>
          </a:lstStyle>
          <a:p>
            <a:fld id="{CD79906D-82C4-7045-9BCB-188C2E9BF747}" type="datetime1">
              <a:rPr lang="en-US" smtClean="0"/>
              <a:t>4/16/2024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77887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6" y="985520"/>
            <a:ext cx="10430280" cy="116839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6" y="2301240"/>
            <a:ext cx="5071873" cy="3697934"/>
          </a:xfrm>
        </p:spPr>
        <p:txBody>
          <a:bodyPr/>
          <a:lstStyle>
            <a:lvl2pPr>
              <a:buClr>
                <a:srgbClr val="092940"/>
              </a:buClr>
              <a:defRPr/>
            </a:lvl2pPr>
            <a:lvl3pPr>
              <a:buClr>
                <a:srgbClr val="092940"/>
              </a:buClr>
              <a:defRPr/>
            </a:lvl3pPr>
            <a:lvl4pPr>
              <a:buClr>
                <a:srgbClr val="092940"/>
              </a:buClr>
              <a:defRPr/>
            </a:lvl4pPr>
            <a:lvl5pPr>
              <a:buClr>
                <a:srgbClr val="092940"/>
              </a:buCl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82533" y="2301240"/>
            <a:ext cx="5071873" cy="3697942"/>
          </a:xfrm>
        </p:spPr>
        <p:txBody>
          <a:bodyPr/>
          <a:lstStyle>
            <a:lvl2pPr>
              <a:buClr>
                <a:srgbClr val="092940"/>
              </a:buClr>
              <a:defRPr/>
            </a:lvl2pPr>
            <a:lvl3pPr>
              <a:buClr>
                <a:srgbClr val="092940"/>
              </a:buClr>
              <a:defRPr/>
            </a:lvl3pPr>
            <a:lvl4pPr>
              <a:buClr>
                <a:srgbClr val="092940"/>
              </a:buClr>
              <a:defRPr/>
            </a:lvl4pPr>
            <a:lvl5pPr>
              <a:buClr>
                <a:srgbClr val="092940"/>
              </a:buCl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D0AE5C12-B598-434C-B3D9-0555907E99C0}"/>
              </a:ext>
            </a:extLst>
          </p:cNvPr>
          <p:cNvCxnSpPr>
            <a:cxnSpLocks/>
          </p:cNvCxnSpPr>
          <p:nvPr userDrawn="1"/>
        </p:nvCxnSpPr>
        <p:spPr>
          <a:xfrm>
            <a:off x="737594" y="1913977"/>
            <a:ext cx="10729986" cy="0"/>
          </a:xfrm>
          <a:prstGeom prst="line">
            <a:avLst/>
          </a:prstGeom>
          <a:ln w="12700">
            <a:solidFill>
              <a:schemeClr val="bg1">
                <a:lumMod val="50000"/>
                <a:alpha val="18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78AF258C-382C-DE48-AEE4-8224DCAD49C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0" y="6403516"/>
            <a:ext cx="1719073" cy="27427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Helvetica" pitchFamily="2" charset="0"/>
              </a:defRPr>
            </a:lvl1pPr>
          </a:lstStyle>
          <a:p>
            <a:fld id="{2B06AF27-DD71-5248-971E-F960321E1890}" type="datetime1">
              <a:rPr lang="en-US" smtClean="0"/>
              <a:t>4/16/2024</a:t>
            </a:fld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51A069B9-544B-7A45-8012-ED0E0D5B545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904956" y="6403516"/>
            <a:ext cx="6292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Helvetica" pitchFamily="2" charset="0"/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32219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37348" y="1297380"/>
            <a:ext cx="10443452" cy="115618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2454"/>
            <a:ext cx="5142992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i="0" cap="none" baseline="0">
                <a:solidFill>
                  <a:srgbClr val="09294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3237081"/>
            <a:ext cx="5142992" cy="2709484"/>
          </a:xfrm>
        </p:spPr>
        <p:txBody>
          <a:bodyPr/>
          <a:lstStyle>
            <a:lvl2pPr>
              <a:buClr>
                <a:srgbClr val="092940"/>
              </a:buClr>
              <a:defRPr/>
            </a:lvl2pPr>
            <a:lvl3pPr>
              <a:buClr>
                <a:srgbClr val="092940"/>
              </a:buClr>
              <a:defRPr/>
            </a:lvl3pPr>
            <a:lvl4pPr>
              <a:buClr>
                <a:srgbClr val="092940"/>
              </a:buClr>
              <a:defRPr/>
            </a:lvl4pPr>
            <a:lvl5pPr>
              <a:buClr>
                <a:srgbClr val="092940"/>
              </a:buCl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B4248E96-A9F9-2048-B614-E9594436A76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286500" y="2286000"/>
            <a:ext cx="5194300" cy="3683000"/>
          </a:xfrm>
        </p:spPr>
        <p:txBody>
          <a:bodyPr/>
          <a:lstStyle/>
          <a:p>
            <a:endParaRPr lang="en-US"/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72CCA795-39AC-874A-B503-B61F2482D9D0}"/>
              </a:ext>
            </a:extLst>
          </p:cNvPr>
          <p:cNvSpPr>
            <a:spLocks noGrp="1"/>
          </p:cNvSpPr>
          <p:nvPr>
            <p:ph type="dt" sz="half" idx="14"/>
          </p:nvPr>
        </p:nvSpPr>
        <p:spPr>
          <a:xfrm>
            <a:off x="0" y="6403516"/>
            <a:ext cx="1719073" cy="27427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Helvetica" pitchFamily="2" charset="0"/>
              </a:defRPr>
            </a:lvl1pPr>
          </a:lstStyle>
          <a:p>
            <a:fld id="{71C6E0BA-7C64-DD44-8657-1191B361C5AF}" type="datetime1">
              <a:rPr lang="en-US" smtClean="0"/>
              <a:t>4/16/2024</a:t>
            </a:fld>
            <a:endParaRPr lang="en-US"/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4309BC81-3FCD-A640-BFBA-2CC448C33E7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904956" y="6403516"/>
            <a:ext cx="6292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Helvetica" pitchFamily="2" charset="0"/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77085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1270827"/>
            <a:ext cx="10443452" cy="115618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7E86442A-82EB-9E4F-82CF-001F7CEB66F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0" y="6403516"/>
            <a:ext cx="1719073" cy="27427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Helvetica" pitchFamily="2" charset="0"/>
              </a:defRPr>
            </a:lvl1pPr>
          </a:lstStyle>
          <a:p>
            <a:fld id="{59D92A34-5841-FD43-84C6-EC78CC4ED4F4}" type="datetime1">
              <a:rPr lang="en-US" smtClean="0"/>
              <a:t>4/16/2024</a:t>
            </a:fld>
            <a:endParaRPr lang="en-US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52766EF4-36EF-0247-B163-81A128966F0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904956" y="6403516"/>
            <a:ext cx="6292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Helvetica" pitchFamily="2" charset="0"/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52078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1C900AC2-1097-0D40-94AC-D05687DDAABF}"/>
              </a:ext>
            </a:extLst>
          </p:cNvPr>
          <p:cNvCxnSpPr>
            <a:cxnSpLocks/>
          </p:cNvCxnSpPr>
          <p:nvPr userDrawn="1"/>
        </p:nvCxnSpPr>
        <p:spPr>
          <a:xfrm flipV="1">
            <a:off x="-1" y="6244616"/>
            <a:ext cx="12192001" cy="1"/>
          </a:xfrm>
          <a:prstGeom prst="line">
            <a:avLst/>
          </a:prstGeom>
          <a:ln w="57150">
            <a:solidFill>
              <a:srgbClr val="56803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60DBEA3D-1C59-AC4D-8D17-7DF8AD144A9B}"/>
              </a:ext>
            </a:extLst>
          </p:cNvPr>
          <p:cNvCxnSpPr>
            <a:cxnSpLocks/>
          </p:cNvCxnSpPr>
          <p:nvPr userDrawn="1"/>
        </p:nvCxnSpPr>
        <p:spPr>
          <a:xfrm flipV="1">
            <a:off x="1811009" y="6406444"/>
            <a:ext cx="0" cy="282223"/>
          </a:xfrm>
          <a:prstGeom prst="line">
            <a:avLst/>
          </a:prstGeom>
          <a:ln w="12700">
            <a:solidFill>
              <a:srgbClr val="9A722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Date Placeholder 3">
            <a:extLst>
              <a:ext uri="{FF2B5EF4-FFF2-40B4-BE49-F238E27FC236}">
                <a16:creationId xmlns:a16="http://schemas.microsoft.com/office/drawing/2014/main" id="{DABE0470-6E93-6D45-9D54-EEA33571A46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0" y="6403516"/>
            <a:ext cx="1719073" cy="27427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Helvetica" pitchFamily="2" charset="0"/>
              </a:defRPr>
            </a:lvl1pPr>
          </a:lstStyle>
          <a:p>
            <a:fld id="{804AA291-5CA5-934F-9649-29AF5D31A0A4}" type="datetime1">
              <a:rPr lang="en-US" smtClean="0"/>
              <a:t>4/16/2024</a:t>
            </a:fld>
            <a:endParaRPr lang="en-US" dirty="0"/>
          </a:p>
        </p:txBody>
      </p:sp>
      <p:sp>
        <p:nvSpPr>
          <p:cNvPr id="15" name="Slide Number Placeholder 5">
            <a:extLst>
              <a:ext uri="{FF2B5EF4-FFF2-40B4-BE49-F238E27FC236}">
                <a16:creationId xmlns:a16="http://schemas.microsoft.com/office/drawing/2014/main" id="{2F45583F-B87C-D944-B02D-4B83196A801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904956" y="6403516"/>
            <a:ext cx="6292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Helvetica" pitchFamily="2" charset="0"/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42532657-373E-3D4E-AB19-3BD87DAAE96B}"/>
              </a:ext>
            </a:extLst>
          </p:cNvPr>
          <p:cNvSpPr txBox="1"/>
          <p:nvPr userDrawn="1"/>
        </p:nvSpPr>
        <p:spPr>
          <a:xfrm>
            <a:off x="2527082" y="197541"/>
            <a:ext cx="4233569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kern="1200" dirty="0">
                <a:solidFill>
                  <a:schemeClr val="bg1"/>
                </a:solidFill>
                <a:effectLst/>
                <a:latin typeface="Helvetica" pitchFamily="2" charset="0"/>
                <a:ea typeface="+mn-ea"/>
                <a:cs typeface="+mn-cs"/>
              </a:rPr>
              <a:t>NORTH CAROLINA DEPARTMENT OF PUBLIC SAFETY</a:t>
            </a:r>
            <a:r>
              <a:rPr lang="en-US" sz="1200" b="1" kern="1200" dirty="0">
                <a:solidFill>
                  <a:schemeClr val="bg1"/>
                </a:solidFill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  <a:latin typeface="Helvetica" pitchFamily="2" charset="0"/>
                <a:ea typeface="+mn-ea"/>
                <a:cs typeface="+mn-cs"/>
              </a:rPr>
              <a:t>­</a:t>
            </a:r>
            <a:endParaRPr lang="en-US" sz="1200" kern="1200" dirty="0">
              <a:solidFill>
                <a:schemeClr val="bg1"/>
              </a:solidFill>
              <a:effectLst/>
              <a:latin typeface="Helvetica" pitchFamily="2" charset="0"/>
              <a:ea typeface="+mn-ea"/>
              <a:cs typeface="+mn-cs"/>
            </a:endParaRPr>
          </a:p>
          <a:p>
            <a:br>
              <a:rPr lang="en-US" sz="300" kern="1200" dirty="0">
                <a:solidFill>
                  <a:schemeClr val="bg1"/>
                </a:solidFill>
                <a:effectLst/>
                <a:latin typeface="Helvetica" pitchFamily="2" charset="0"/>
                <a:ea typeface="+mn-ea"/>
                <a:cs typeface="+mn-cs"/>
              </a:rPr>
            </a:br>
            <a:r>
              <a:rPr lang="en-US" sz="1100" kern="1200" dirty="0">
                <a:solidFill>
                  <a:schemeClr val="bg1"/>
                </a:solidFill>
                <a:effectLst/>
                <a:latin typeface="Helvetica" pitchFamily="2" charset="0"/>
                <a:ea typeface="+mn-ea"/>
                <a:cs typeface="+mn-cs"/>
              </a:rPr>
              <a:t>OFFICE OF RECOVERY AND RESILIENCY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5B2A700B-8C35-F74F-AB4D-955A721A6A1A}"/>
              </a:ext>
            </a:extLst>
          </p:cNvPr>
          <p:cNvCxnSpPr/>
          <p:nvPr userDrawn="1"/>
        </p:nvCxnSpPr>
        <p:spPr>
          <a:xfrm>
            <a:off x="2625867" y="430648"/>
            <a:ext cx="3975652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6B14174E-77A4-3344-A606-0052209A746E}"/>
              </a:ext>
            </a:extLst>
          </p:cNvPr>
          <p:cNvCxnSpPr>
            <a:cxnSpLocks/>
          </p:cNvCxnSpPr>
          <p:nvPr userDrawn="1"/>
        </p:nvCxnSpPr>
        <p:spPr>
          <a:xfrm flipV="1">
            <a:off x="2294552" y="6410922"/>
            <a:ext cx="0" cy="282223"/>
          </a:xfrm>
          <a:prstGeom prst="line">
            <a:avLst/>
          </a:prstGeom>
          <a:ln w="12700">
            <a:solidFill>
              <a:srgbClr val="9A722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8" name="Graphic 17">
            <a:extLst>
              <a:ext uri="{FF2B5EF4-FFF2-40B4-BE49-F238E27FC236}">
                <a16:creationId xmlns:a16="http://schemas.microsoft.com/office/drawing/2014/main" id="{4D78024E-F931-C340-872E-B85CAD21B659}"/>
              </a:ext>
            </a:extLst>
          </p:cNvPr>
          <p:cNvPicPr/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 b="19864"/>
          <a:stretch/>
        </p:blipFill>
        <p:spPr bwMode="auto">
          <a:xfrm>
            <a:off x="10951588" y="6377267"/>
            <a:ext cx="716915" cy="347345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23" name="Picture 22" descr="Shape&#10;&#10;Description automatically generated with low confidence">
            <a:extLst>
              <a:ext uri="{FF2B5EF4-FFF2-40B4-BE49-F238E27FC236}">
                <a16:creationId xmlns:a16="http://schemas.microsoft.com/office/drawing/2014/main" id="{ACABFD21-1717-C94A-A25E-64E246374065}"/>
              </a:ext>
            </a:extLst>
          </p:cNvPr>
          <p:cNvPicPr/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19303" y="6410922"/>
            <a:ext cx="334645" cy="313690"/>
          </a:xfrm>
          <a:prstGeom prst="rect">
            <a:avLst/>
          </a:prstGeom>
        </p:spPr>
      </p:pic>
      <p:sp>
        <p:nvSpPr>
          <p:cNvPr id="30" name="Subtitle 2">
            <a:extLst>
              <a:ext uri="{FF2B5EF4-FFF2-40B4-BE49-F238E27FC236}">
                <a16:creationId xmlns:a16="http://schemas.microsoft.com/office/drawing/2014/main" id="{EE34538A-B8C5-0242-B49B-EF81582FD33B}"/>
              </a:ext>
            </a:extLst>
          </p:cNvPr>
          <p:cNvSpPr txBox="1">
            <a:spLocks/>
          </p:cNvSpPr>
          <p:nvPr userDrawn="1"/>
        </p:nvSpPr>
        <p:spPr>
          <a:xfrm>
            <a:off x="2628108" y="6398247"/>
            <a:ext cx="8231542" cy="29489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Clr>
                <a:srgbClr val="0070C0"/>
              </a:buClr>
              <a:buSzPct val="100000"/>
              <a:buFont typeface="Tw Cen MT" panose="020B0602020104020603" pitchFamily="34" charset="0"/>
              <a:buNone/>
              <a:defRPr sz="1600" b="0" i="0" kern="120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rgbClr val="005485"/>
              </a:buClr>
              <a:buFont typeface="Wingdings 3" pitchFamily="18" charset="2"/>
              <a:buNone/>
              <a:defRPr sz="1800" b="0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rgbClr val="005485"/>
              </a:buClr>
              <a:buFont typeface="Wingdings 3" pitchFamily="18" charset="2"/>
              <a:buNone/>
              <a:defRPr sz="1800" b="0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rgbClr val="005485"/>
              </a:buClr>
              <a:buFont typeface="Wingdings 3" pitchFamily="18" charset="2"/>
              <a:buNone/>
              <a:defRPr sz="1800" b="0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rgbClr val="005485"/>
              </a:buClr>
              <a:buFont typeface="Wingdings 3" pitchFamily="18" charset="2"/>
              <a:buNone/>
              <a:defRPr sz="1800" b="0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800" b="0" i="0" kern="1200" dirty="0">
                <a:solidFill>
                  <a:schemeClr val="bg1">
                    <a:lumMod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Haywood County administers the Affordable Housing Development Fund and Homeownership Assistance Program with support from the NC Office of Recovery and Resiliency. NCORR is a division of the NC Department of Public Safety.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4BD4E326-4215-1448-98DF-608153ECD439}"/>
              </a:ext>
            </a:extLst>
          </p:cNvPr>
          <p:cNvSpPr txBox="1"/>
          <p:nvPr userDrawn="1"/>
        </p:nvSpPr>
        <p:spPr>
          <a:xfrm>
            <a:off x="1527245" y="256483"/>
            <a:ext cx="300824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0" dirty="0">
                <a:solidFill>
                  <a:schemeClr val="bg1"/>
                </a:solidFill>
              </a:rPr>
              <a:t>Homeowner</a:t>
            </a:r>
            <a:br>
              <a:rPr lang="en-US" sz="2200" b="0" dirty="0">
                <a:solidFill>
                  <a:schemeClr val="bg1"/>
                </a:solidFill>
              </a:rPr>
            </a:br>
            <a:r>
              <a:rPr lang="en-US" sz="2200" b="0" dirty="0">
                <a:solidFill>
                  <a:schemeClr val="bg1"/>
                </a:solidFill>
              </a:rPr>
              <a:t>Recovery Program</a:t>
            </a:r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C3B687EB-B57A-42EA-A92A-5012C42FF884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-6096" y="1"/>
            <a:ext cx="12198096" cy="1128747"/>
            <a:chOff x="360" y="360"/>
            <a:chExt cx="11520" cy="1066"/>
          </a:xfrm>
          <a:solidFill>
            <a:srgbClr val="588023"/>
          </a:solidFill>
        </p:grpSpPr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480EF1BA-28E0-4FE5-A2ED-4881029B57E5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9072" y="360"/>
              <a:ext cx="2808" cy="1066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E8AB40A4-A113-4E1E-977E-ADBB7223808D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60" y="360"/>
              <a:ext cx="8712" cy="1066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</p:grpSp>
      <p:sp>
        <p:nvSpPr>
          <p:cNvPr id="27" name="TextBox 26">
            <a:extLst>
              <a:ext uri="{FF2B5EF4-FFF2-40B4-BE49-F238E27FC236}">
                <a16:creationId xmlns:a16="http://schemas.microsoft.com/office/drawing/2014/main" id="{D6BBC334-3446-4DCC-8CA0-F6A315953A6D}"/>
              </a:ext>
            </a:extLst>
          </p:cNvPr>
          <p:cNvSpPr txBox="1"/>
          <p:nvPr userDrawn="1"/>
        </p:nvSpPr>
        <p:spPr>
          <a:xfrm>
            <a:off x="1952316" y="180164"/>
            <a:ext cx="441304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0" dirty="0">
                <a:solidFill>
                  <a:schemeClr val="bg1"/>
                </a:solidFill>
              </a:rPr>
              <a:t>Haywood County Affordable Housing Programs</a:t>
            </a:r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54772693-8FE6-4AFC-823E-39627BD130C2}"/>
              </a:ext>
            </a:extLst>
          </p:cNvPr>
          <p:cNvSpPr/>
          <p:nvPr userDrawn="1"/>
        </p:nvSpPr>
        <p:spPr>
          <a:xfrm>
            <a:off x="211793" y="140701"/>
            <a:ext cx="1599216" cy="159921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8" name="Picture 37">
            <a:extLst>
              <a:ext uri="{FF2B5EF4-FFF2-40B4-BE49-F238E27FC236}">
                <a16:creationId xmlns:a16="http://schemas.microsoft.com/office/drawing/2014/main" id="{C889E899-36DF-4451-BC2D-E144B36FBCB5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rcRect/>
          <a:stretch/>
        </p:blipFill>
        <p:spPr>
          <a:xfrm>
            <a:off x="9659094" y="371836"/>
            <a:ext cx="2020669" cy="355282"/>
          </a:xfrm>
          <a:prstGeom prst="rect">
            <a:avLst/>
          </a:prstGeom>
        </p:spPr>
      </p:pic>
      <p:pic>
        <p:nvPicPr>
          <p:cNvPr id="3" name="Picture 2" descr="A green circle with a house and trees&#10;&#10;Description automatically generated">
            <a:extLst>
              <a:ext uri="{FF2B5EF4-FFF2-40B4-BE49-F238E27FC236}">
                <a16:creationId xmlns:a16="http://schemas.microsoft.com/office/drawing/2014/main" id="{E4527FA6-8837-82C6-9E2C-1AB05000B669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249399" y="178307"/>
            <a:ext cx="1524003" cy="15240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16109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 hasCustomPrompt="1"/>
          </p:nvPr>
        </p:nvSpPr>
        <p:spPr>
          <a:xfrm>
            <a:off x="1325880" y="1260475"/>
            <a:ext cx="4389120" cy="1147657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3000"/>
            </a:lvl1pPr>
          </a:lstStyle>
          <a:p>
            <a:r>
              <a:rPr lang="en-US"/>
              <a:t>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1244600"/>
            <a:ext cx="5752580" cy="476300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466382"/>
            <a:ext cx="4389120" cy="3467100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Date Placeholder 3">
            <a:extLst>
              <a:ext uri="{FF2B5EF4-FFF2-40B4-BE49-F238E27FC236}">
                <a16:creationId xmlns:a16="http://schemas.microsoft.com/office/drawing/2014/main" id="{E8A18A84-50DE-7B44-AAC8-82A7EDD5A0E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0" y="6403516"/>
            <a:ext cx="1719073" cy="27427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Helvetica" pitchFamily="2" charset="0"/>
              </a:defRPr>
            </a:lvl1pPr>
          </a:lstStyle>
          <a:p>
            <a:fld id="{766792D6-AFAD-4841-AFB6-0797FA706BBF}" type="datetime1">
              <a:rPr lang="en-US" smtClean="0"/>
              <a:t>4/16/2024</a:t>
            </a:fld>
            <a:endParaRPr lang="en-US"/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C1083463-4EEC-F243-B745-208979970A1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904956" y="6403516"/>
            <a:ext cx="6292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Helvetica" pitchFamily="2" charset="0"/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27803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1DDFFFB5-CECA-4DA9-A810-0D8C28CF4F47}"/>
              </a:ext>
            </a:extLst>
          </p:cNvPr>
          <p:cNvCxnSpPr>
            <a:cxnSpLocks/>
          </p:cNvCxnSpPr>
          <p:nvPr userDrawn="1"/>
        </p:nvCxnSpPr>
        <p:spPr>
          <a:xfrm flipV="1">
            <a:off x="1811009" y="6406444"/>
            <a:ext cx="0" cy="282223"/>
          </a:xfrm>
          <a:prstGeom prst="line">
            <a:avLst/>
          </a:prstGeom>
          <a:ln w="12700">
            <a:solidFill>
              <a:srgbClr val="9A722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Date Placeholder 3">
            <a:extLst>
              <a:ext uri="{FF2B5EF4-FFF2-40B4-BE49-F238E27FC236}">
                <a16:creationId xmlns:a16="http://schemas.microsoft.com/office/drawing/2014/main" id="{2B35D872-FC2B-484B-B8F8-2C88DC41D07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-1" y="6403516"/>
            <a:ext cx="1719074" cy="27427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Helvetica" pitchFamily="2" charset="0"/>
              </a:defRPr>
            </a:lvl1pPr>
          </a:lstStyle>
          <a:p>
            <a:fld id="{B6F9AEAD-E150-0646-B51B-2DC969F6125F}" type="datetime1">
              <a:rPr lang="en-US" smtClean="0"/>
              <a:t>4/16/2024</a:t>
            </a:fld>
            <a:endParaRPr lang="en-US"/>
          </a:p>
        </p:txBody>
      </p:sp>
      <p:sp>
        <p:nvSpPr>
          <p:cNvPr id="25" name="Slide Number Placeholder 5">
            <a:extLst>
              <a:ext uri="{FF2B5EF4-FFF2-40B4-BE49-F238E27FC236}">
                <a16:creationId xmlns:a16="http://schemas.microsoft.com/office/drawing/2014/main" id="{1FB7C3E2-0528-4D4D-B097-395422C8801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904956" y="6403516"/>
            <a:ext cx="6292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Helvetica" pitchFamily="2" charset="0"/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600B45E9-A5FD-4E6A-90A8-04630653381E}"/>
              </a:ext>
            </a:extLst>
          </p:cNvPr>
          <p:cNvCxnSpPr>
            <a:cxnSpLocks/>
          </p:cNvCxnSpPr>
          <p:nvPr userDrawn="1"/>
        </p:nvCxnSpPr>
        <p:spPr>
          <a:xfrm flipV="1">
            <a:off x="2294552" y="6410922"/>
            <a:ext cx="0" cy="282223"/>
          </a:xfrm>
          <a:prstGeom prst="line">
            <a:avLst/>
          </a:prstGeom>
          <a:ln w="12700">
            <a:solidFill>
              <a:srgbClr val="9A722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itle 7">
            <a:extLst>
              <a:ext uri="{FF2B5EF4-FFF2-40B4-BE49-F238E27FC236}">
                <a16:creationId xmlns:a16="http://schemas.microsoft.com/office/drawing/2014/main" id="{86719C24-5EE4-4608-8280-7103E7F3826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325880" y="1265649"/>
            <a:ext cx="4389120" cy="1147657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3000"/>
            </a:lvl1pPr>
          </a:lstStyle>
          <a:p>
            <a:r>
              <a:rPr lang="en-US"/>
              <a:t>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2318613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F5BBD9A8-0038-8F4B-86B6-64433B72428D}"/>
              </a:ext>
            </a:extLst>
          </p:cNvPr>
          <p:cNvGrpSpPr/>
          <p:nvPr userDrawn="1"/>
        </p:nvGrpSpPr>
        <p:grpSpPr>
          <a:xfrm>
            <a:off x="847481" y="2710818"/>
            <a:ext cx="1101969" cy="1308928"/>
            <a:chOff x="914400" y="1532514"/>
            <a:chExt cx="1101969" cy="1439821"/>
          </a:xfrm>
        </p:grpSpPr>
        <p:sp>
          <p:nvSpPr>
            <p:cNvPr id="2" name="Rectangle 1">
              <a:extLst>
                <a:ext uri="{FF2B5EF4-FFF2-40B4-BE49-F238E27FC236}">
                  <a16:creationId xmlns:a16="http://schemas.microsoft.com/office/drawing/2014/main" id="{727CCAAA-67E1-1542-B5CB-9C4F82663117}"/>
                </a:ext>
              </a:extLst>
            </p:cNvPr>
            <p:cNvSpPr/>
            <p:nvPr userDrawn="1"/>
          </p:nvSpPr>
          <p:spPr>
            <a:xfrm>
              <a:off x="914400" y="1532514"/>
              <a:ext cx="1097280" cy="937553"/>
            </a:xfrm>
            <a:prstGeom prst="rect">
              <a:avLst/>
            </a:prstGeom>
            <a:solidFill>
              <a:srgbClr val="00376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0C00C3D0-7D27-504C-AD35-3E2E88BDA459}"/>
                </a:ext>
              </a:extLst>
            </p:cNvPr>
            <p:cNvSpPr/>
            <p:nvPr userDrawn="1"/>
          </p:nvSpPr>
          <p:spPr>
            <a:xfrm>
              <a:off x="914400" y="2450124"/>
              <a:ext cx="1093665" cy="459332"/>
            </a:xfrm>
            <a:prstGeom prst="rect">
              <a:avLst/>
            </a:prstGeom>
            <a:solidFill>
              <a:schemeClr val="bg1"/>
            </a:solidFill>
            <a:ln w="31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" name="TextBox 2">
              <a:extLst>
                <a:ext uri="{FF2B5EF4-FFF2-40B4-BE49-F238E27FC236}">
                  <a16:creationId xmlns:a16="http://schemas.microsoft.com/office/drawing/2014/main" id="{528D1CAC-B9E9-0443-A1C6-0567525A4672}"/>
                </a:ext>
              </a:extLst>
            </p:cNvPr>
            <p:cNvSpPr txBox="1"/>
            <p:nvPr userDrawn="1"/>
          </p:nvSpPr>
          <p:spPr>
            <a:xfrm>
              <a:off x="937846" y="2572225"/>
              <a:ext cx="1078523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1000" kern="1200" dirty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#00376d </a:t>
              </a:r>
            </a:p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lang="en-US" sz="100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09F7604E-9824-3049-A79C-80061AA8381A}"/>
              </a:ext>
            </a:extLst>
          </p:cNvPr>
          <p:cNvGrpSpPr/>
          <p:nvPr userDrawn="1"/>
        </p:nvGrpSpPr>
        <p:grpSpPr>
          <a:xfrm>
            <a:off x="2999055" y="2710818"/>
            <a:ext cx="1101970" cy="1308928"/>
            <a:chOff x="914399" y="1532514"/>
            <a:chExt cx="1101970" cy="1439821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77A412F6-5D80-EB4C-965C-694E78C0D89F}"/>
                </a:ext>
              </a:extLst>
            </p:cNvPr>
            <p:cNvSpPr/>
            <p:nvPr userDrawn="1"/>
          </p:nvSpPr>
          <p:spPr>
            <a:xfrm>
              <a:off x="914400" y="1532514"/>
              <a:ext cx="1097280" cy="937553"/>
            </a:xfrm>
            <a:prstGeom prst="rect">
              <a:avLst/>
            </a:prstGeom>
            <a:solidFill>
              <a:srgbClr val="09294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DDFDE179-ECDC-8A4E-97F6-DEC5BBA9519C}"/>
                </a:ext>
              </a:extLst>
            </p:cNvPr>
            <p:cNvSpPr/>
            <p:nvPr userDrawn="1"/>
          </p:nvSpPr>
          <p:spPr>
            <a:xfrm>
              <a:off x="914399" y="2446948"/>
              <a:ext cx="1095375" cy="462507"/>
            </a:xfrm>
            <a:prstGeom prst="rect">
              <a:avLst/>
            </a:prstGeom>
            <a:solidFill>
              <a:schemeClr val="bg1"/>
            </a:solidFill>
            <a:ln w="31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3EB9212C-2DD4-1346-8944-28D8643A11EF}"/>
                </a:ext>
              </a:extLst>
            </p:cNvPr>
            <p:cNvSpPr txBox="1"/>
            <p:nvPr userDrawn="1"/>
          </p:nvSpPr>
          <p:spPr>
            <a:xfrm>
              <a:off x="937846" y="2572225"/>
              <a:ext cx="1078523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1000" kern="1200" dirty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#092940 </a:t>
              </a:r>
            </a:p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lang="en-US" sz="100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8300A795-690F-F842-A933-D02244148DCA}"/>
              </a:ext>
            </a:extLst>
          </p:cNvPr>
          <p:cNvGrpSpPr/>
          <p:nvPr userDrawn="1"/>
        </p:nvGrpSpPr>
        <p:grpSpPr>
          <a:xfrm>
            <a:off x="5105791" y="2707960"/>
            <a:ext cx="1101970" cy="1251765"/>
            <a:chOff x="914399" y="1532514"/>
            <a:chExt cx="1101970" cy="1376941"/>
          </a:xfrm>
        </p:grpSpPr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A2CD12E8-FE76-BD4D-B6E8-A5758392C82D}"/>
                </a:ext>
              </a:extLst>
            </p:cNvPr>
            <p:cNvSpPr/>
            <p:nvPr userDrawn="1"/>
          </p:nvSpPr>
          <p:spPr>
            <a:xfrm>
              <a:off x="914400" y="1532514"/>
              <a:ext cx="1097280" cy="937553"/>
            </a:xfrm>
            <a:prstGeom prst="rect">
              <a:avLst/>
            </a:prstGeom>
            <a:solidFill>
              <a:srgbClr val="56803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26F1E8F5-6445-804F-AC25-BD5B0643A8DE}"/>
                </a:ext>
              </a:extLst>
            </p:cNvPr>
            <p:cNvSpPr/>
            <p:nvPr userDrawn="1"/>
          </p:nvSpPr>
          <p:spPr>
            <a:xfrm>
              <a:off x="914399" y="2446948"/>
              <a:ext cx="1095375" cy="462507"/>
            </a:xfrm>
            <a:prstGeom prst="rect">
              <a:avLst/>
            </a:prstGeom>
            <a:solidFill>
              <a:schemeClr val="bg1"/>
            </a:solidFill>
            <a:ln w="31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D2594AA5-8F31-0342-8F96-5C4DCFAF9E4B}"/>
                </a:ext>
              </a:extLst>
            </p:cNvPr>
            <p:cNvSpPr txBox="1"/>
            <p:nvPr userDrawn="1"/>
          </p:nvSpPr>
          <p:spPr>
            <a:xfrm>
              <a:off x="937846" y="2572225"/>
              <a:ext cx="1078523" cy="2708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00" kern="1200" dirty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#588023</a:t>
              </a:r>
            </a:p>
          </p:txBody>
        </p:sp>
      </p:grpSp>
      <p:sp>
        <p:nvSpPr>
          <p:cNvPr id="57" name="TextBox 56">
            <a:extLst>
              <a:ext uri="{FF2B5EF4-FFF2-40B4-BE49-F238E27FC236}">
                <a16:creationId xmlns:a16="http://schemas.microsoft.com/office/drawing/2014/main" id="{4284276B-0897-1A4C-BF3D-DD6FE888F0A8}"/>
              </a:ext>
            </a:extLst>
          </p:cNvPr>
          <p:cNvSpPr txBox="1"/>
          <p:nvPr userDrawn="1"/>
        </p:nvSpPr>
        <p:spPr>
          <a:xfrm>
            <a:off x="763856" y="2169000"/>
            <a:ext cx="3850106" cy="3357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Primary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FD0EC48-C1E8-7143-A0E4-681BA31F4E77}"/>
              </a:ext>
            </a:extLst>
          </p:cNvPr>
          <p:cNvSpPr txBox="1"/>
          <p:nvPr userDrawn="1"/>
        </p:nvSpPr>
        <p:spPr>
          <a:xfrm>
            <a:off x="801299" y="4073584"/>
            <a:ext cx="1981200" cy="3637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CMYK - C100, M86, Y31, K18 </a:t>
            </a:r>
          </a:p>
          <a:p>
            <a:r>
              <a:rPr lang="en-US" sz="10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RGB - R29, G58, B107</a:t>
            </a:r>
            <a:endParaRPr lang="en-US" sz="1000" dirty="0"/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B0A02E83-F0A6-F944-9756-EC2257107F0C}"/>
              </a:ext>
            </a:extLst>
          </p:cNvPr>
          <p:cNvSpPr txBox="1"/>
          <p:nvPr userDrawn="1"/>
        </p:nvSpPr>
        <p:spPr>
          <a:xfrm>
            <a:off x="2922856" y="4069902"/>
            <a:ext cx="1981200" cy="3637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CMYK - C86, M36, Y0, K75 </a:t>
            </a:r>
          </a:p>
          <a:p>
            <a:r>
              <a:rPr lang="en-US" sz="10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RGB - R9, G41, B64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D4BAB1C1-E459-7A49-AC6E-1FA82D7BFF96}"/>
              </a:ext>
            </a:extLst>
          </p:cNvPr>
          <p:cNvSpPr txBox="1"/>
          <p:nvPr userDrawn="1"/>
        </p:nvSpPr>
        <p:spPr>
          <a:xfrm>
            <a:off x="5082513" y="4046254"/>
            <a:ext cx="216037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0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CMYK - C69, M30, Y100, B14</a:t>
            </a:r>
          </a:p>
          <a:p>
            <a:r>
              <a:rPr lang="en-US" sz="10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RGB -  R88, G128, B35</a:t>
            </a:r>
          </a:p>
        </p:txBody>
      </p: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919CAED8-151E-FB40-A519-4737EB26EEA9}"/>
              </a:ext>
            </a:extLst>
          </p:cNvPr>
          <p:cNvCxnSpPr>
            <a:cxnSpLocks/>
          </p:cNvCxnSpPr>
          <p:nvPr userDrawn="1"/>
        </p:nvCxnSpPr>
        <p:spPr>
          <a:xfrm flipV="1">
            <a:off x="0" y="6241441"/>
            <a:ext cx="12192001" cy="1"/>
          </a:xfrm>
          <a:prstGeom prst="line">
            <a:avLst/>
          </a:prstGeom>
          <a:ln w="57150">
            <a:solidFill>
              <a:srgbClr val="56803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D3D5D50F-71F1-E948-B6C6-FE8BD3BCFFFB}"/>
              </a:ext>
            </a:extLst>
          </p:cNvPr>
          <p:cNvCxnSpPr>
            <a:cxnSpLocks/>
          </p:cNvCxnSpPr>
          <p:nvPr userDrawn="1"/>
        </p:nvCxnSpPr>
        <p:spPr>
          <a:xfrm flipV="1">
            <a:off x="1811009" y="6406444"/>
            <a:ext cx="0" cy="282223"/>
          </a:xfrm>
          <a:prstGeom prst="line">
            <a:avLst/>
          </a:prstGeom>
          <a:ln w="12700">
            <a:solidFill>
              <a:srgbClr val="9A722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Date Placeholder 3">
            <a:extLst>
              <a:ext uri="{FF2B5EF4-FFF2-40B4-BE49-F238E27FC236}">
                <a16:creationId xmlns:a16="http://schemas.microsoft.com/office/drawing/2014/main" id="{68E626B3-EFF3-BF40-B225-E3D3F6B9374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-1" y="6403516"/>
            <a:ext cx="1719074" cy="27427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Helvetica" pitchFamily="2" charset="0"/>
              </a:defRPr>
            </a:lvl1pPr>
          </a:lstStyle>
          <a:p>
            <a:fld id="{8B2EE464-E894-FA4E-AA7A-5E62520A9D9E}" type="datetime1">
              <a:rPr lang="en-US" smtClean="0"/>
              <a:t>4/16/2024</a:t>
            </a:fld>
            <a:endParaRPr lang="en-US" dirty="0"/>
          </a:p>
        </p:txBody>
      </p:sp>
      <p:sp>
        <p:nvSpPr>
          <p:cNvPr id="37" name="Slide Number Placeholder 5">
            <a:extLst>
              <a:ext uri="{FF2B5EF4-FFF2-40B4-BE49-F238E27FC236}">
                <a16:creationId xmlns:a16="http://schemas.microsoft.com/office/drawing/2014/main" id="{77BB0A50-2C04-5248-AA58-AF3D9D56902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904956" y="6403516"/>
            <a:ext cx="6292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Helvetica" pitchFamily="2" charset="0"/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215ACF03-5020-044B-B2F5-386E59BE0714}"/>
              </a:ext>
            </a:extLst>
          </p:cNvPr>
          <p:cNvCxnSpPr>
            <a:cxnSpLocks/>
          </p:cNvCxnSpPr>
          <p:nvPr userDrawn="1"/>
        </p:nvCxnSpPr>
        <p:spPr>
          <a:xfrm flipV="1">
            <a:off x="2294552" y="6410922"/>
            <a:ext cx="0" cy="282223"/>
          </a:xfrm>
          <a:prstGeom prst="line">
            <a:avLst/>
          </a:prstGeom>
          <a:ln w="12700">
            <a:solidFill>
              <a:srgbClr val="9A722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5" name="Graphic 44">
            <a:extLst>
              <a:ext uri="{FF2B5EF4-FFF2-40B4-BE49-F238E27FC236}">
                <a16:creationId xmlns:a16="http://schemas.microsoft.com/office/drawing/2014/main" id="{5AEA6DAD-D20D-404A-9240-B716DFE3399B}"/>
              </a:ext>
            </a:extLst>
          </p:cNvPr>
          <p:cNvPicPr/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 b="19864"/>
          <a:stretch/>
        </p:blipFill>
        <p:spPr bwMode="auto">
          <a:xfrm>
            <a:off x="10951588" y="6377267"/>
            <a:ext cx="716915" cy="347345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46" name="Picture 45" descr="Shape&#10;&#10;Description automatically generated with low confidence">
            <a:extLst>
              <a:ext uri="{FF2B5EF4-FFF2-40B4-BE49-F238E27FC236}">
                <a16:creationId xmlns:a16="http://schemas.microsoft.com/office/drawing/2014/main" id="{9A326E52-6E88-0041-924E-320C5E448C07}"/>
              </a:ext>
            </a:extLst>
          </p:cNvPr>
          <p:cNvPicPr/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19303" y="6410922"/>
            <a:ext cx="334645" cy="313690"/>
          </a:xfrm>
          <a:prstGeom prst="rect">
            <a:avLst/>
          </a:prstGeom>
        </p:spPr>
      </p:pic>
      <p:sp>
        <p:nvSpPr>
          <p:cNvPr id="54" name="Subtitle 2">
            <a:extLst>
              <a:ext uri="{FF2B5EF4-FFF2-40B4-BE49-F238E27FC236}">
                <a16:creationId xmlns:a16="http://schemas.microsoft.com/office/drawing/2014/main" id="{8EE4F91B-4E43-CD40-9148-9566B2E98261}"/>
              </a:ext>
            </a:extLst>
          </p:cNvPr>
          <p:cNvSpPr txBox="1">
            <a:spLocks/>
          </p:cNvSpPr>
          <p:nvPr userDrawn="1"/>
        </p:nvSpPr>
        <p:spPr>
          <a:xfrm>
            <a:off x="2603194" y="6410922"/>
            <a:ext cx="8256457" cy="31369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Clr>
                <a:srgbClr val="0070C0"/>
              </a:buClr>
              <a:buSzPct val="100000"/>
              <a:buFont typeface="Tw Cen MT" panose="020B0602020104020603" pitchFamily="34" charset="0"/>
              <a:buNone/>
              <a:defRPr sz="1600" b="0" i="0" kern="120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rgbClr val="005485"/>
              </a:buClr>
              <a:buFont typeface="Wingdings 3" pitchFamily="18" charset="2"/>
              <a:buNone/>
              <a:defRPr sz="1800" b="0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rgbClr val="005485"/>
              </a:buClr>
              <a:buFont typeface="Wingdings 3" pitchFamily="18" charset="2"/>
              <a:buNone/>
              <a:defRPr sz="1800" b="0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rgbClr val="005485"/>
              </a:buClr>
              <a:buFont typeface="Wingdings 3" pitchFamily="18" charset="2"/>
              <a:buNone/>
              <a:defRPr sz="1800" b="0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rgbClr val="005485"/>
              </a:buClr>
              <a:buFont typeface="Wingdings 3" pitchFamily="18" charset="2"/>
              <a:buNone/>
              <a:defRPr sz="1800" b="0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800" b="0" i="0" kern="1200" dirty="0">
                <a:solidFill>
                  <a:schemeClr val="bg1">
                    <a:lumMod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Haywood County administers the Affordable Housing Development Fund and Homeownership Assistance Program with support from the NC Office of Recovery and Resiliency. NCORR is a division of the NC Department of Public Safety.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19E0914B-C5F7-014F-896E-D2EECA7A511F}"/>
              </a:ext>
            </a:extLst>
          </p:cNvPr>
          <p:cNvSpPr txBox="1"/>
          <p:nvPr userDrawn="1"/>
        </p:nvSpPr>
        <p:spPr>
          <a:xfrm>
            <a:off x="1527245" y="256483"/>
            <a:ext cx="300824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0" dirty="0">
                <a:solidFill>
                  <a:schemeClr val="bg1"/>
                </a:solidFill>
              </a:rPr>
              <a:t>Homeowner</a:t>
            </a:r>
            <a:br>
              <a:rPr lang="en-US" sz="2200" b="0" dirty="0">
                <a:solidFill>
                  <a:schemeClr val="bg1"/>
                </a:solidFill>
              </a:rPr>
            </a:br>
            <a:r>
              <a:rPr lang="en-US" sz="2200" b="0" dirty="0">
                <a:solidFill>
                  <a:schemeClr val="bg1"/>
                </a:solidFill>
              </a:rPr>
              <a:t>Recovery Program</a:t>
            </a:r>
          </a:p>
        </p:txBody>
      </p:sp>
      <p:grpSp>
        <p:nvGrpSpPr>
          <p:cNvPr id="44" name="Group 43">
            <a:extLst>
              <a:ext uri="{FF2B5EF4-FFF2-40B4-BE49-F238E27FC236}">
                <a16:creationId xmlns:a16="http://schemas.microsoft.com/office/drawing/2014/main" id="{4455771E-C485-4B4C-A9EF-A139AAA67141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-6096" y="1"/>
            <a:ext cx="12198096" cy="1128747"/>
            <a:chOff x="360" y="360"/>
            <a:chExt cx="11520" cy="1066"/>
          </a:xfrm>
          <a:solidFill>
            <a:srgbClr val="588023"/>
          </a:solidFill>
        </p:grpSpPr>
        <p:sp>
          <p:nvSpPr>
            <p:cNvPr id="47" name="Rectangle 46">
              <a:extLst>
                <a:ext uri="{FF2B5EF4-FFF2-40B4-BE49-F238E27FC236}">
                  <a16:creationId xmlns:a16="http://schemas.microsoft.com/office/drawing/2014/main" id="{3C6A9D2E-3563-4CC0-A057-D6AAD87E3521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9072" y="360"/>
              <a:ext cx="2808" cy="1066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8" name="Rectangle 47">
              <a:extLst>
                <a:ext uri="{FF2B5EF4-FFF2-40B4-BE49-F238E27FC236}">
                  <a16:creationId xmlns:a16="http://schemas.microsoft.com/office/drawing/2014/main" id="{E76C47B9-D2D5-4709-AA1C-B4E1A098BF4F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60" y="360"/>
              <a:ext cx="8712" cy="1066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</p:grpSp>
      <p:pic>
        <p:nvPicPr>
          <p:cNvPr id="42" name="Picture 41">
            <a:extLst>
              <a:ext uri="{FF2B5EF4-FFF2-40B4-BE49-F238E27FC236}">
                <a16:creationId xmlns:a16="http://schemas.microsoft.com/office/drawing/2014/main" id="{65B91BB0-4823-40F0-8422-47C23930930C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rcRect/>
          <a:stretch/>
        </p:blipFill>
        <p:spPr>
          <a:xfrm>
            <a:off x="9659094" y="371836"/>
            <a:ext cx="2020669" cy="355282"/>
          </a:xfrm>
          <a:prstGeom prst="rect">
            <a:avLst/>
          </a:prstGeom>
        </p:spPr>
      </p:pic>
      <p:sp>
        <p:nvSpPr>
          <p:cNvPr id="49" name="TextBox 48">
            <a:extLst>
              <a:ext uri="{FF2B5EF4-FFF2-40B4-BE49-F238E27FC236}">
                <a16:creationId xmlns:a16="http://schemas.microsoft.com/office/drawing/2014/main" id="{6A29AF36-9E4A-4249-8015-C4BA0F826911}"/>
              </a:ext>
            </a:extLst>
          </p:cNvPr>
          <p:cNvSpPr txBox="1"/>
          <p:nvPr userDrawn="1"/>
        </p:nvSpPr>
        <p:spPr>
          <a:xfrm>
            <a:off x="1952315" y="180164"/>
            <a:ext cx="507934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0" dirty="0">
                <a:solidFill>
                  <a:schemeClr val="bg1"/>
                </a:solidFill>
              </a:rPr>
              <a:t>Haywood County Affordable Housing Programs</a:t>
            </a:r>
          </a:p>
        </p:txBody>
      </p:sp>
      <p:sp>
        <p:nvSpPr>
          <p:cNvPr id="52" name="Oval 51">
            <a:extLst>
              <a:ext uri="{FF2B5EF4-FFF2-40B4-BE49-F238E27FC236}">
                <a16:creationId xmlns:a16="http://schemas.microsoft.com/office/drawing/2014/main" id="{37B0DB86-3131-463A-91B0-281E6CEEDB05}"/>
              </a:ext>
            </a:extLst>
          </p:cNvPr>
          <p:cNvSpPr/>
          <p:nvPr userDrawn="1"/>
        </p:nvSpPr>
        <p:spPr>
          <a:xfrm>
            <a:off x="193841" y="140701"/>
            <a:ext cx="1599216" cy="159921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 descr="A green circle with a house and trees&#10;&#10;Description automatically generated">
            <a:extLst>
              <a:ext uri="{FF2B5EF4-FFF2-40B4-BE49-F238E27FC236}">
                <a16:creationId xmlns:a16="http://schemas.microsoft.com/office/drawing/2014/main" id="{1B7AFBC8-CEE6-8767-E0AB-905285519E9F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231447" y="180164"/>
            <a:ext cx="1524003" cy="15240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8751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4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3.sv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2.png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6.png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43337" y="1290821"/>
            <a:ext cx="10443451" cy="11561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412054"/>
            <a:ext cx="10443452" cy="3667029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cxnSp>
        <p:nvCxnSpPr>
          <p:cNvPr id="7" name="Straight Connector 6"/>
          <p:cNvCxnSpPr>
            <a:cxnSpLocks/>
          </p:cNvCxnSpPr>
          <p:nvPr/>
        </p:nvCxnSpPr>
        <p:spPr>
          <a:xfrm flipV="1">
            <a:off x="1024128" y="2206527"/>
            <a:ext cx="1225329" cy="1"/>
          </a:xfrm>
          <a:prstGeom prst="line">
            <a:avLst/>
          </a:prstGeom>
          <a:ln w="57150">
            <a:solidFill>
              <a:srgbClr val="56803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B9789BCE-6E1E-7847-96D4-EADE0B89F03B}"/>
              </a:ext>
            </a:extLst>
          </p:cNvPr>
          <p:cNvCxnSpPr>
            <a:cxnSpLocks/>
          </p:cNvCxnSpPr>
          <p:nvPr userDrawn="1"/>
        </p:nvCxnSpPr>
        <p:spPr>
          <a:xfrm flipV="1">
            <a:off x="-1" y="6241441"/>
            <a:ext cx="12192001" cy="1"/>
          </a:xfrm>
          <a:prstGeom prst="line">
            <a:avLst/>
          </a:prstGeom>
          <a:ln w="57150">
            <a:solidFill>
              <a:srgbClr val="56803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A49BF625-6B53-1346-A153-CB5185D2F212}"/>
              </a:ext>
            </a:extLst>
          </p:cNvPr>
          <p:cNvSpPr txBox="1"/>
          <p:nvPr userDrawn="1"/>
        </p:nvSpPr>
        <p:spPr>
          <a:xfrm>
            <a:off x="12423913" y="5059017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/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2BF24D9B-D3BC-4C4C-ACF6-6124238C0981}"/>
              </a:ext>
            </a:extLst>
          </p:cNvPr>
          <p:cNvCxnSpPr>
            <a:cxnSpLocks/>
          </p:cNvCxnSpPr>
          <p:nvPr userDrawn="1"/>
        </p:nvCxnSpPr>
        <p:spPr>
          <a:xfrm flipV="1">
            <a:off x="1811009" y="6406444"/>
            <a:ext cx="0" cy="282223"/>
          </a:xfrm>
          <a:prstGeom prst="line">
            <a:avLst/>
          </a:prstGeom>
          <a:ln w="12700">
            <a:solidFill>
              <a:srgbClr val="9A722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Date Placeholder 3">
            <a:extLst>
              <a:ext uri="{FF2B5EF4-FFF2-40B4-BE49-F238E27FC236}">
                <a16:creationId xmlns:a16="http://schemas.microsoft.com/office/drawing/2014/main" id="{94691DE2-74FD-1148-BF48-6D68AA7B9E9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0" y="6403516"/>
            <a:ext cx="1719073" cy="27427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Helvetica" pitchFamily="2" charset="0"/>
              </a:defRPr>
            </a:lvl1pPr>
          </a:lstStyle>
          <a:p>
            <a:fld id="{CD79906D-82C4-7045-9BCB-188C2E9BF747}" type="datetime1">
              <a:rPr lang="en-US" smtClean="0"/>
              <a:t>4/16/2024</a:t>
            </a:fld>
            <a:endParaRPr lang="en-US" dirty="0"/>
          </a:p>
        </p:txBody>
      </p:sp>
      <p:sp>
        <p:nvSpPr>
          <p:cNvPr id="22" name="Slide Number Placeholder 5">
            <a:extLst>
              <a:ext uri="{FF2B5EF4-FFF2-40B4-BE49-F238E27FC236}">
                <a16:creationId xmlns:a16="http://schemas.microsoft.com/office/drawing/2014/main" id="{0B25B0E9-C240-E847-842F-7B39A7A4E52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904956" y="6403516"/>
            <a:ext cx="6292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Helvetica" pitchFamily="2" charset="0"/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5" name="Subtitle 2">
            <a:extLst>
              <a:ext uri="{FF2B5EF4-FFF2-40B4-BE49-F238E27FC236}">
                <a16:creationId xmlns:a16="http://schemas.microsoft.com/office/drawing/2014/main" id="{2A0184B1-A4B7-AD41-A430-338F6EEF4178}"/>
              </a:ext>
            </a:extLst>
          </p:cNvPr>
          <p:cNvSpPr txBox="1">
            <a:spLocks/>
          </p:cNvSpPr>
          <p:nvPr userDrawn="1"/>
        </p:nvSpPr>
        <p:spPr>
          <a:xfrm>
            <a:off x="2628145" y="6403516"/>
            <a:ext cx="8216635" cy="32109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Clr>
                <a:srgbClr val="0070C0"/>
              </a:buClr>
              <a:buSzPct val="100000"/>
              <a:buFont typeface="Tw Cen MT" panose="020B0602020104020603" pitchFamily="34" charset="0"/>
              <a:buNone/>
              <a:defRPr sz="1600" b="0" i="0" kern="120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rgbClr val="005485"/>
              </a:buClr>
              <a:buFont typeface="Wingdings 3" pitchFamily="18" charset="2"/>
              <a:buNone/>
              <a:defRPr sz="1800" b="0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rgbClr val="005485"/>
              </a:buClr>
              <a:buFont typeface="Wingdings 3" pitchFamily="18" charset="2"/>
              <a:buNone/>
              <a:defRPr sz="1800" b="0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rgbClr val="005485"/>
              </a:buClr>
              <a:buFont typeface="Wingdings 3" pitchFamily="18" charset="2"/>
              <a:buNone/>
              <a:defRPr sz="1800" b="0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rgbClr val="005485"/>
              </a:buClr>
              <a:buFont typeface="Wingdings 3" pitchFamily="18" charset="2"/>
              <a:buNone/>
              <a:defRPr sz="1800" b="0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800" b="0" i="0" kern="1200" dirty="0">
                <a:solidFill>
                  <a:schemeClr val="bg1">
                    <a:lumMod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Haywood County administers the Affordable Housing Development Fund and Homeownership Assistance Program with support from the NC Office of Recovery and Resiliency. NCORR is a division of the NC Department of Public Safety.</a:t>
            </a:r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1F64841B-0C0F-DE43-9854-5797F4E2DBA1}"/>
              </a:ext>
            </a:extLst>
          </p:cNvPr>
          <p:cNvCxnSpPr>
            <a:cxnSpLocks/>
          </p:cNvCxnSpPr>
          <p:nvPr userDrawn="1"/>
        </p:nvCxnSpPr>
        <p:spPr>
          <a:xfrm flipV="1">
            <a:off x="2294552" y="6410922"/>
            <a:ext cx="0" cy="282223"/>
          </a:xfrm>
          <a:prstGeom prst="line">
            <a:avLst/>
          </a:prstGeom>
          <a:ln w="12700">
            <a:solidFill>
              <a:srgbClr val="9A722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1" name="Graphic 30">
            <a:extLst>
              <a:ext uri="{FF2B5EF4-FFF2-40B4-BE49-F238E27FC236}">
                <a16:creationId xmlns:a16="http://schemas.microsoft.com/office/drawing/2014/main" id="{4BC9B110-9017-1541-B9C3-83702B9AFC04}"/>
              </a:ext>
            </a:extLst>
          </p:cNvPr>
          <p:cNvPicPr/>
          <p:nvPr userDrawn="1"/>
        </p:nvPicPr>
        <p:blipFill rotWithShape="1">
          <a:blip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rcRect b="19864"/>
          <a:stretch/>
        </p:blipFill>
        <p:spPr bwMode="auto">
          <a:xfrm>
            <a:off x="10951588" y="6377267"/>
            <a:ext cx="716915" cy="347345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32" name="Picture 31" descr="Shape&#10;&#10;Description automatically generated with low confidence">
            <a:extLst>
              <a:ext uri="{FF2B5EF4-FFF2-40B4-BE49-F238E27FC236}">
                <a16:creationId xmlns:a16="http://schemas.microsoft.com/office/drawing/2014/main" id="{26DD3E8E-7B71-9C4E-A5E5-63FEAD5B5567}"/>
              </a:ext>
            </a:extLst>
          </p:cNvPr>
          <p:cNvPicPr/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19303" y="6410922"/>
            <a:ext cx="334645" cy="313690"/>
          </a:xfrm>
          <a:prstGeom prst="rect">
            <a:avLst/>
          </a:prstGeom>
        </p:spPr>
      </p:pic>
      <p:grpSp>
        <p:nvGrpSpPr>
          <p:cNvPr id="20" name="Group 19">
            <a:extLst>
              <a:ext uri="{FF2B5EF4-FFF2-40B4-BE49-F238E27FC236}">
                <a16:creationId xmlns:a16="http://schemas.microsoft.com/office/drawing/2014/main" id="{B1FCE8CD-26DF-A242-B748-5A2D90FAE6A6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9224808" y="0"/>
            <a:ext cx="2973286" cy="1128747"/>
            <a:chOff x="9072" y="360"/>
            <a:chExt cx="2808" cy="1066"/>
          </a:xfrm>
        </p:grpSpPr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0FB3217A-CC70-8144-97B3-891229EE63A2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9072" y="360"/>
              <a:ext cx="2808" cy="1066"/>
            </a:xfrm>
            <a:prstGeom prst="rect">
              <a:avLst/>
            </a:prstGeom>
            <a:solidFill>
              <a:srgbClr val="00305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pic>
          <p:nvPicPr>
            <p:cNvPr id="33" name="Picture 32">
              <a:extLst>
                <a:ext uri="{FF2B5EF4-FFF2-40B4-BE49-F238E27FC236}">
                  <a16:creationId xmlns:a16="http://schemas.microsoft.com/office/drawing/2014/main" id="{8A3BCEBB-DF07-0A41-B534-0ADDB6031622}"/>
                </a:ext>
              </a:extLst>
            </p:cNvPr>
            <p:cNvPicPr>
              <a:picLocks/>
            </p:cNvPicPr>
            <p:nvPr userDrawn="1"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375" y="650"/>
              <a:ext cx="2211" cy="5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25" name="Group 24">
            <a:extLst>
              <a:ext uri="{FF2B5EF4-FFF2-40B4-BE49-F238E27FC236}">
                <a16:creationId xmlns:a16="http://schemas.microsoft.com/office/drawing/2014/main" id="{98D5D44D-1F77-4A59-8086-8C3F6D9CA44F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-6096" y="1"/>
            <a:ext cx="12198096" cy="1128747"/>
            <a:chOff x="360" y="360"/>
            <a:chExt cx="11520" cy="1066"/>
          </a:xfrm>
          <a:solidFill>
            <a:srgbClr val="9A722B"/>
          </a:solidFill>
        </p:grpSpPr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5705CEFE-6ADC-4EEE-AD7C-1908B9EA2998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9072" y="360"/>
              <a:ext cx="2808" cy="1066"/>
            </a:xfrm>
            <a:prstGeom prst="rect">
              <a:avLst/>
            </a:prstGeom>
            <a:solidFill>
              <a:srgbClr val="5680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2A9E9611-2405-485F-81FA-630D640BE06F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60" y="360"/>
              <a:ext cx="8712" cy="1066"/>
            </a:xfrm>
            <a:prstGeom prst="rect">
              <a:avLst/>
            </a:prstGeom>
            <a:solidFill>
              <a:srgbClr val="5680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</p:grpSp>
      <p:pic>
        <p:nvPicPr>
          <p:cNvPr id="35" name="Picture 34">
            <a:extLst>
              <a:ext uri="{FF2B5EF4-FFF2-40B4-BE49-F238E27FC236}">
                <a16:creationId xmlns:a16="http://schemas.microsoft.com/office/drawing/2014/main" id="{145A29BB-59CB-4843-A63F-45E9B733C8B0}"/>
              </a:ext>
            </a:extLst>
          </p:cNvPr>
          <p:cNvPicPr>
            <a:picLocks noChangeAspect="1"/>
          </p:cNvPicPr>
          <p:nvPr userDrawn="1"/>
        </p:nvPicPr>
        <p:blipFill>
          <a:blip r:embed="rId15"/>
          <a:srcRect/>
          <a:stretch/>
        </p:blipFill>
        <p:spPr>
          <a:xfrm>
            <a:off x="9659094" y="371836"/>
            <a:ext cx="2020669" cy="355282"/>
          </a:xfrm>
          <a:prstGeom prst="rect">
            <a:avLst/>
          </a:prstGeom>
        </p:spPr>
      </p:pic>
      <p:sp>
        <p:nvSpPr>
          <p:cNvPr id="36" name="Rectangle 35">
            <a:extLst>
              <a:ext uri="{FF2B5EF4-FFF2-40B4-BE49-F238E27FC236}">
                <a16:creationId xmlns:a16="http://schemas.microsoft.com/office/drawing/2014/main" id="{EE708A59-16C7-4605-A202-D755DCB35395}"/>
              </a:ext>
            </a:extLst>
          </p:cNvPr>
          <p:cNvSpPr>
            <a:spLocks/>
          </p:cNvSpPr>
          <p:nvPr userDrawn="1"/>
        </p:nvSpPr>
        <p:spPr bwMode="auto">
          <a:xfrm>
            <a:off x="-6096" y="1"/>
            <a:ext cx="9224810" cy="1128747"/>
          </a:xfrm>
          <a:prstGeom prst="rect">
            <a:avLst/>
          </a:prstGeom>
          <a:solidFill>
            <a:srgbClr val="588023"/>
          </a:solidFill>
          <a:ln>
            <a:noFill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F9773199-AAA5-4A27-A05C-6A5137B159EB}"/>
              </a:ext>
            </a:extLst>
          </p:cNvPr>
          <p:cNvSpPr txBox="1"/>
          <p:nvPr userDrawn="1"/>
        </p:nvSpPr>
        <p:spPr>
          <a:xfrm>
            <a:off x="1952316" y="180164"/>
            <a:ext cx="405862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0" dirty="0">
                <a:solidFill>
                  <a:schemeClr val="bg1"/>
                </a:solidFill>
              </a:rPr>
              <a:t>Haywood County Affordable Housing Programs</a:t>
            </a:r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EC12073F-EEA6-4A4F-9B58-8E1298B87759}"/>
              </a:ext>
            </a:extLst>
          </p:cNvPr>
          <p:cNvSpPr/>
          <p:nvPr userDrawn="1"/>
        </p:nvSpPr>
        <p:spPr>
          <a:xfrm>
            <a:off x="193841" y="140701"/>
            <a:ext cx="1599216" cy="159921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A green circle with a house and trees&#10;&#10;Description automatically generated">
            <a:extLst>
              <a:ext uri="{FF2B5EF4-FFF2-40B4-BE49-F238E27FC236}">
                <a16:creationId xmlns:a16="http://schemas.microsoft.com/office/drawing/2014/main" id="{7FD687F9-BEBD-A005-C76D-316E365241E8}"/>
              </a:ext>
            </a:extLst>
          </p:cNvPr>
          <p:cNvPicPr>
            <a:picLocks noChangeAspect="1"/>
          </p:cNvPicPr>
          <p:nvPr userDrawn="1"/>
        </p:nvPicPr>
        <p:blipFill>
          <a:blip r:embed="rId16"/>
          <a:stretch>
            <a:fillRect/>
          </a:stretch>
        </p:blipFill>
        <p:spPr>
          <a:xfrm>
            <a:off x="229375" y="180164"/>
            <a:ext cx="1524003" cy="15240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16264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</p:sldLayoutIdLst>
  <p:hf hdr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3200" b="0" i="0" kern="1200" cap="none" spc="0" baseline="0">
          <a:solidFill>
            <a:srgbClr val="092940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rgbClr val="0070C0"/>
        </a:buClr>
        <a:buSzPct val="100000"/>
        <a:buFont typeface="Tw Cen MT" panose="020B0602020104020603" pitchFamily="34" charset="0"/>
        <a:buChar char=" "/>
        <a:defRPr sz="2200" b="0" i="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rgbClr val="092940"/>
        </a:buClr>
        <a:buFont typeface="Wingdings 3" pitchFamily="18" charset="2"/>
        <a:buChar char=""/>
        <a:defRPr sz="1800" b="0" i="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rgbClr val="092940"/>
        </a:buClr>
        <a:buFont typeface="Wingdings 3" pitchFamily="18" charset="2"/>
        <a:buChar char=""/>
        <a:defRPr sz="1400" b="0" i="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rgbClr val="092940"/>
        </a:buClr>
        <a:buFont typeface="Wingdings 3" pitchFamily="18" charset="2"/>
        <a:buChar char=""/>
        <a:defRPr sz="1400" b="0" i="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rgbClr val="092940"/>
        </a:buClr>
        <a:buFont typeface="Wingdings 3" pitchFamily="18" charset="2"/>
        <a:buChar char=""/>
        <a:defRPr sz="1400" b="0" i="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01C52D-9441-8844-94FB-A3F0A3F1117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0" y="6403516"/>
            <a:ext cx="1719073" cy="274279"/>
          </a:xfrm>
        </p:spPr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6A68A6-D3EA-214A-BD48-076B20C8C69C}" type="datetime1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000000">
                    <a:lumMod val="95000"/>
                    <a:lumOff val="5000"/>
                  </a:srgbClr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4/16/2024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000000">
                  <a:lumMod val="95000"/>
                  <a:lumOff val="5000"/>
                </a:srgbClr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441DF39-959A-1849-AC91-56EA9FB13BE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904957" y="6403516"/>
            <a:ext cx="354768" cy="274320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FAB73BC-B049-4115-A692-8D63A059BFB8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000000">
                    <a:lumMod val="95000"/>
                    <a:lumOff val="5000"/>
                  </a:srgbClr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000000">
                  <a:lumMod val="95000"/>
                  <a:lumOff val="5000"/>
                </a:srgbClr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26DBE4BB-28FD-6F51-DB15-FFBE8CD136AE}"/>
              </a:ext>
            </a:extLst>
          </p:cNvPr>
          <p:cNvSpPr txBox="1">
            <a:spLocks/>
          </p:cNvSpPr>
          <p:nvPr/>
        </p:nvSpPr>
        <p:spPr>
          <a:xfrm>
            <a:off x="707133" y="3977776"/>
            <a:ext cx="7095247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sz="3200" b="0" i="0" kern="1200" cap="none" spc="0" baseline="0">
                <a:solidFill>
                  <a:srgbClr val="09294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>
              <a:lnSpc>
                <a:spcPct val="100000"/>
              </a:lnSpc>
            </a:pPr>
            <a:r>
              <a:rPr lang="en-US" sz="4800" dirty="0"/>
              <a:t>HUD Disaster Recovery Grant Update</a:t>
            </a:r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CFBB0D8D-3E26-07B4-B590-F4B90788B7E7}"/>
              </a:ext>
            </a:extLst>
          </p:cNvPr>
          <p:cNvSpPr txBox="1">
            <a:spLocks/>
          </p:cNvSpPr>
          <p:nvPr/>
        </p:nvSpPr>
        <p:spPr>
          <a:xfrm>
            <a:off x="8249894" y="3977776"/>
            <a:ext cx="3200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Clr>
                <a:srgbClr val="0070C0"/>
              </a:buClr>
              <a:buSzPct val="100000"/>
              <a:buFont typeface="Tw Cen MT" panose="020B0602020104020603" pitchFamily="34" charset="0"/>
              <a:buNone/>
              <a:defRPr sz="1600" b="0" i="0" kern="120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rgbClr val="092940"/>
              </a:buClr>
              <a:buFont typeface="Wingdings 3" pitchFamily="18" charset="2"/>
              <a:buNone/>
              <a:defRPr sz="1800" b="0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rgbClr val="092940"/>
              </a:buClr>
              <a:buFont typeface="Wingdings 3" pitchFamily="18" charset="2"/>
              <a:buNone/>
              <a:defRPr sz="1800" b="0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rgbClr val="092940"/>
              </a:buClr>
              <a:buFont typeface="Wingdings 3" pitchFamily="18" charset="2"/>
              <a:buNone/>
              <a:defRPr sz="1800" b="0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rgbClr val="092940"/>
              </a:buClr>
              <a:buFont typeface="Wingdings 3" pitchFamily="18" charset="2"/>
              <a:buNone/>
              <a:defRPr sz="1800" b="0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Haywood Board of             County Commissioners</a:t>
            </a:r>
          </a:p>
          <a:p>
            <a:endParaRPr lang="en-US" dirty="0"/>
          </a:p>
          <a:p>
            <a:r>
              <a:rPr lang="en-US" dirty="0"/>
              <a:t>April 15, 2024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54725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1F357D-627D-2C03-2182-DB3FEAF5C1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7210" y="1354415"/>
            <a:ext cx="10443451" cy="1045887"/>
          </a:xfrm>
        </p:spPr>
        <p:txBody>
          <a:bodyPr/>
          <a:lstStyle/>
          <a:p>
            <a:r>
              <a:rPr lang="en-US" dirty="0">
                <a:latin typeface="Arial"/>
                <a:cs typeface="Arial"/>
              </a:rPr>
              <a:t>Overview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441DF39-959A-1849-AC91-56EA9FB13BE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FAB73BC-B049-4115-A692-8D63A059BFB8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000000">
                    <a:lumMod val="95000"/>
                    <a:lumOff val="5000"/>
                  </a:srgbClr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000000">
                  <a:lumMod val="95000"/>
                  <a:lumOff val="5000"/>
                </a:srgbClr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01C52D-9441-8844-94FB-A3F0A3F11177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6A68A6-D3EA-214A-BD48-076B20C8C69C}" type="datetime1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000000">
                    <a:lumMod val="95000"/>
                    <a:lumOff val="5000"/>
                  </a:srgbClr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4/16/2024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000000">
                  <a:lumMod val="95000"/>
                  <a:lumOff val="5000"/>
                </a:srgbClr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0AF3FBC3-0B5E-B41A-62C9-D011F3C585B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8791296"/>
              </p:ext>
            </p:extLst>
          </p:nvPr>
        </p:nvGraphicFramePr>
        <p:xfrm>
          <a:off x="1247210" y="2424221"/>
          <a:ext cx="8663408" cy="2166537"/>
        </p:xfrm>
        <a:graphic>
          <a:graphicData uri="http://schemas.openxmlformats.org/drawingml/2006/table">
            <a:tbl>
              <a:tblPr firstRow="1" firstCol="1" bandRow="1">
                <a:tableStyleId>{284E427A-3D55-4303-BF80-6455036E1DE7}</a:tableStyleId>
              </a:tblPr>
              <a:tblGrid>
                <a:gridCol w="4151016">
                  <a:extLst>
                    <a:ext uri="{9D8B030D-6E8A-4147-A177-3AD203B41FA5}">
                      <a16:colId xmlns:a16="http://schemas.microsoft.com/office/drawing/2014/main" val="3327681420"/>
                    </a:ext>
                  </a:extLst>
                </a:gridCol>
                <a:gridCol w="1695033">
                  <a:extLst>
                    <a:ext uri="{9D8B030D-6E8A-4147-A177-3AD203B41FA5}">
                      <a16:colId xmlns:a16="http://schemas.microsoft.com/office/drawing/2014/main" val="2344150219"/>
                    </a:ext>
                  </a:extLst>
                </a:gridCol>
                <a:gridCol w="1619775">
                  <a:extLst>
                    <a:ext uri="{9D8B030D-6E8A-4147-A177-3AD203B41FA5}">
                      <a16:colId xmlns:a16="http://schemas.microsoft.com/office/drawing/2014/main" val="2640413706"/>
                    </a:ext>
                  </a:extLst>
                </a:gridCol>
                <a:gridCol w="1197584">
                  <a:extLst>
                    <a:ext uri="{9D8B030D-6E8A-4147-A177-3AD203B41FA5}">
                      <a16:colId xmlns:a16="http://schemas.microsoft.com/office/drawing/2014/main" val="2138766640"/>
                    </a:ext>
                  </a:extLst>
                </a:gridCol>
              </a:tblGrid>
              <a:tr h="61121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</a:rPr>
                        <a:t>Program</a:t>
                      </a:r>
                      <a:endParaRPr lang="en-US" sz="2400" dirty="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L="68580" marR="68580" marT="0" marB="0"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8802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</a:rPr>
                        <a:t>Available Funding</a:t>
                      </a:r>
                      <a:endParaRPr lang="en-US" sz="2400" dirty="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L="68580" marR="68580" marT="0" marB="0"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8802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</a:rPr>
                        <a:t>$ to LMI</a:t>
                      </a:r>
                      <a:endParaRPr lang="en-US" sz="2400" dirty="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L="68580" marR="68580" marT="0" marB="0"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8802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</a:rPr>
                        <a:t>% to LMI</a:t>
                      </a:r>
                      <a:endParaRPr lang="en-US" sz="2400" dirty="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L="68580" marR="68580" marT="0" marB="0"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8802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9513268"/>
                  </a:ext>
                </a:extLst>
              </a:tr>
              <a:tr h="76842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Affordable Housing Development Fund</a:t>
                      </a:r>
                      <a:endParaRPr lang="en-US" sz="2400" dirty="0">
                        <a:effectLst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$10,526,700</a:t>
                      </a:r>
                      <a:endParaRPr lang="en-US" sz="2400" dirty="0">
                        <a:effectLst/>
                      </a:endParaRPr>
                    </a:p>
                  </a:txBody>
                  <a:tcPr marL="68580" marR="1828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$10,526,700</a:t>
                      </a:r>
                      <a:endParaRPr lang="en-US" sz="2400" dirty="0">
                        <a:effectLst/>
                      </a:endParaRPr>
                    </a:p>
                  </a:txBody>
                  <a:tcPr marL="68580" marR="1828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100%</a:t>
                      </a:r>
                      <a:endParaRPr lang="en-US" sz="2400" dirty="0">
                        <a:effectLst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5890033"/>
                  </a:ext>
                </a:extLst>
              </a:tr>
              <a:tr h="786905">
                <a:tc>
                  <a:txBody>
                    <a:bodyPr/>
                    <a:lstStyle/>
                    <a:p>
                      <a:pPr marL="0" marR="0" algn="l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</a:rPr>
                        <a:t>Homeownership Assistance Program / Housing Counseling</a:t>
                      </a:r>
                      <a:r>
                        <a:rPr lang="en-US" sz="1600" kern="1200" dirty="0">
                          <a:solidFill>
                            <a:srgbClr val="FFFFFF"/>
                          </a:solidFill>
                          <a:effectLst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 dirty="0">
                          <a:solidFill>
                            <a:srgbClr val="000000"/>
                          </a:solidFill>
                          <a:effectLst/>
                        </a:rPr>
                        <a:t>$1,125,000</a:t>
                      </a:r>
                    </a:p>
                  </a:txBody>
                  <a:tcPr marL="68580" marR="1828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 dirty="0">
                          <a:solidFill>
                            <a:srgbClr val="000000"/>
                          </a:solidFill>
                          <a:effectLst/>
                        </a:rPr>
                        <a:t>$787,500</a:t>
                      </a:r>
                    </a:p>
                  </a:txBody>
                  <a:tcPr marL="68580" marR="1828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 dirty="0">
                          <a:solidFill>
                            <a:srgbClr val="000000"/>
                          </a:solidFill>
                          <a:effectLst/>
                        </a:rPr>
                        <a:t>70%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2980914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30058E8E-AD72-FF29-37DF-BBDA425573BA}"/>
              </a:ext>
            </a:extLst>
          </p:cNvPr>
          <p:cNvSpPr txBox="1"/>
          <p:nvPr/>
        </p:nvSpPr>
        <p:spPr>
          <a:xfrm>
            <a:off x="1247210" y="4772534"/>
            <a:ext cx="10046340" cy="1287532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txBody>
          <a:bodyPr wrap="non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/>
              <a:t>Reflects additional funding approved by Board 10/24/23 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/>
              <a:t>LMI = Low-to-Moderate Income: Households making up to 80% of area median income (AMI) 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/>
              <a:t>Haywood County LMI for 2023: 4-person household = $60k; 2-person = $48k</a:t>
            </a:r>
          </a:p>
        </p:txBody>
      </p:sp>
    </p:spTree>
    <p:extLst>
      <p:ext uri="{BB962C8B-B14F-4D97-AF65-F5344CB8AC3E}">
        <p14:creationId xmlns:p14="http://schemas.microsoft.com/office/powerpoint/2010/main" val="27086570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CD4B14-E65B-B243-BE92-6917673EBA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9800" y="1354415"/>
            <a:ext cx="10740431" cy="1045887"/>
          </a:xfrm>
        </p:spPr>
        <p:txBody>
          <a:bodyPr/>
          <a:lstStyle/>
          <a:p>
            <a:r>
              <a:rPr lang="en-US" dirty="0"/>
              <a:t>Affordable Housing Development Fund (AHDF)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A6F50F-58D7-8243-97D3-DA6D2874D0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9800" y="2306032"/>
            <a:ext cx="10443452" cy="1590179"/>
          </a:xfrm>
        </p:spPr>
        <p:txBody>
          <a:bodyPr>
            <a:spAutoFit/>
          </a:bodyPr>
          <a:lstStyle/>
          <a:p>
            <a:pPr marL="342900" indent="-342900" algn="l">
              <a:lnSpc>
                <a:spcPct val="100000"/>
              </a:lnSpc>
              <a:spcBef>
                <a:spcPts val="600"/>
              </a:spcBef>
              <a:spcAft>
                <a:spcPts val="200"/>
              </a:spcAft>
              <a:buClrTx/>
              <a:buFont typeface="Arial" panose="020B0604020202020204" pitchFamily="34" charset="0"/>
              <a:buChar char="•"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Arial" panose="020B0604020202020204" pitchFamily="34" charset="0"/>
              </a:rPr>
              <a:t>Program budget = $10,526,700</a:t>
            </a:r>
          </a:p>
          <a:p>
            <a:pPr marL="342900" indent="-342900" algn="l">
              <a:lnSpc>
                <a:spcPct val="100000"/>
              </a:lnSpc>
              <a:spcBef>
                <a:spcPts val="600"/>
              </a:spcBef>
              <a:spcAft>
                <a:spcPts val="200"/>
              </a:spcAft>
              <a:buClrTx/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tx1"/>
                </a:solidFill>
                <a:latin typeface="+mn-lt"/>
              </a:rPr>
              <a:t>Maximum $3.5 million award per project</a:t>
            </a:r>
          </a:p>
          <a:p>
            <a:pPr marL="342900" indent="-342900" algn="l">
              <a:lnSpc>
                <a:spcPct val="100000"/>
              </a:lnSpc>
              <a:spcBef>
                <a:spcPts val="600"/>
              </a:spcBef>
              <a:spcAft>
                <a:spcPts val="200"/>
              </a:spcAft>
              <a:buClrTx/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tx1"/>
                </a:solidFill>
                <a:latin typeface="+mn-lt"/>
              </a:rPr>
              <a:t>Progress to-date</a:t>
            </a:r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1FB798DA-09AB-7340-A69C-157E25A6F5A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0" y="6403516"/>
            <a:ext cx="1719073" cy="274279"/>
          </a:xfrm>
        </p:spPr>
        <p:txBody>
          <a:bodyPr/>
          <a:lstStyle/>
          <a:p>
            <a:fld id="{316A68A6-D3EA-214A-BD48-076B20C8C69C}" type="datetime1">
              <a:rPr lang="en-US" smtClean="0"/>
              <a:t>4/16/2024</a:t>
            </a:fld>
            <a:endParaRPr lang="en-US"/>
          </a:p>
        </p:txBody>
      </p:sp>
      <p:sp>
        <p:nvSpPr>
          <p:cNvPr id="7" name="Slide Number Placeholder 4">
            <a:extLst>
              <a:ext uri="{FF2B5EF4-FFF2-40B4-BE49-F238E27FC236}">
                <a16:creationId xmlns:a16="http://schemas.microsoft.com/office/drawing/2014/main" id="{03C6F143-7152-EC46-AE46-D298C0F224E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904957" y="6403516"/>
            <a:ext cx="354768" cy="274320"/>
          </a:xfrm>
        </p:spPr>
        <p:txBody>
          <a:bodyPr/>
          <a:lstStyle/>
          <a:p>
            <a:fld id="{4FAB73BC-B049-4115-A692-8D63A059BFB8}" type="slidenum">
              <a:rPr lang="en-US" smtClean="0"/>
              <a:pPr/>
              <a:t>3</a:t>
            </a:fld>
            <a:endParaRPr lang="en-US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71DCBA5B-B2FF-06AD-4814-E35D843BCD2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1284219"/>
              </p:ext>
            </p:extLst>
          </p:nvPr>
        </p:nvGraphicFramePr>
        <p:xfrm>
          <a:off x="2010668" y="4085040"/>
          <a:ext cx="8128000" cy="185420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1371077">
                  <a:extLst>
                    <a:ext uri="{9D8B030D-6E8A-4147-A177-3AD203B41FA5}">
                      <a16:colId xmlns:a16="http://schemas.microsoft.com/office/drawing/2014/main" val="4265262860"/>
                    </a:ext>
                  </a:extLst>
                </a:gridCol>
                <a:gridCol w="6756923">
                  <a:extLst>
                    <a:ext uri="{9D8B030D-6E8A-4147-A177-3AD203B41FA5}">
                      <a16:colId xmlns:a16="http://schemas.microsoft.com/office/drawing/2014/main" val="107424217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0" dirty="0"/>
                        <a:t>10/17/23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0" dirty="0">
                          <a:latin typeface="+mn-lt"/>
                        </a:rPr>
                        <a:t>Dedicated website with program materials </a:t>
                      </a:r>
                      <a:endParaRPr lang="en-US" b="0" dirty="0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896553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11/1/23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Online information session for prospective applicants 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906591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12/14/23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Single Family Development information session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598664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1/15/24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Letters of Interest accepted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263946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2/7/24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Live Office Hours virtual Q&amp;A session 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81942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619816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CD4B14-E65B-B243-BE92-6917673EBA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0629" y="1354415"/>
            <a:ext cx="10060963" cy="1045887"/>
          </a:xfrm>
        </p:spPr>
        <p:txBody>
          <a:bodyPr/>
          <a:lstStyle/>
          <a:p>
            <a:r>
              <a:rPr lang="en-US" dirty="0"/>
              <a:t>Market Response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A6F50F-58D7-8243-97D3-DA6D2874D0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0629" y="2400302"/>
            <a:ext cx="8280128" cy="2662075"/>
          </a:xfrm>
        </p:spPr>
        <p:txBody>
          <a:bodyPr wrap="square">
            <a:spAutoFit/>
          </a:bodyPr>
          <a:lstStyle/>
          <a:p>
            <a:pPr marL="342900" indent="-342900" algn="l">
              <a:lnSpc>
                <a:spcPct val="108000"/>
              </a:lnSpc>
              <a:spcBef>
                <a:spcPts val="600"/>
              </a:spcBef>
              <a:spcAft>
                <a:spcPts val="200"/>
              </a:spcAft>
              <a:buClrTx/>
              <a:buFont typeface="Arial" panose="020B0604020202020204" pitchFamily="34" charset="0"/>
              <a:buChar char="•"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Arial" panose="020B0604020202020204" pitchFamily="34" charset="0"/>
              </a:rPr>
              <a:t>Competitive proposal process</a:t>
            </a:r>
          </a:p>
          <a:p>
            <a:pPr marL="342900" indent="-342900">
              <a:lnSpc>
                <a:spcPct val="108000"/>
              </a:lnSpc>
              <a:spcBef>
                <a:spcPts val="600"/>
              </a:spcBef>
              <a:buClrTx/>
              <a:buFont typeface="Arial" panose="020B0604020202020204" pitchFamily="34" charset="0"/>
              <a:buChar char="•"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Arial" panose="020B0604020202020204" pitchFamily="34" charset="0"/>
              </a:rPr>
              <a:t>Letters of Interest received March 1</a:t>
            </a:r>
          </a:p>
          <a:p>
            <a:pPr marL="960120" lvl="3" indent="-457200">
              <a:lnSpc>
                <a:spcPct val="108000"/>
              </a:lnSpc>
              <a:spcBef>
                <a:spcPts val="600"/>
              </a:spcBef>
              <a:spcAft>
                <a:spcPts val="200"/>
              </a:spcAft>
              <a:buClrTx/>
              <a:buFont typeface="Symbol" panose="05050102010706020507" pitchFamily="18" charset="2"/>
              <a:buChar char="-"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Arial" panose="020B0604020202020204" pitchFamily="34" charset="0"/>
              </a:rPr>
              <a:t>County received 9 LOI’s by deadline</a:t>
            </a:r>
          </a:p>
          <a:p>
            <a:pPr marL="960120" lvl="3" indent="-457200">
              <a:lnSpc>
                <a:spcPct val="108000"/>
              </a:lnSpc>
              <a:spcBef>
                <a:spcPts val="600"/>
              </a:spcBef>
              <a:spcAft>
                <a:spcPts val="200"/>
              </a:spcAft>
              <a:buClrTx/>
              <a:buFont typeface="Symbol" panose="05050102010706020507" pitchFamily="18" charset="2"/>
              <a:buChar char="-"/>
            </a:pPr>
            <a:r>
              <a:rPr lang="en-US" sz="2400" dirty="0">
                <a:latin typeface="+mn-lt"/>
              </a:rPr>
              <a:t>Total amount requested ~$24 million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Arial" panose="020B0604020202020204" pitchFamily="34" charset="0"/>
            </a:endParaRPr>
          </a:p>
          <a:p>
            <a:pPr marL="342900" indent="-342900" algn="l">
              <a:lnSpc>
                <a:spcPct val="108000"/>
              </a:lnSpc>
              <a:spcBef>
                <a:spcPts val="600"/>
              </a:spcBef>
              <a:spcAft>
                <a:spcPts val="200"/>
              </a:spcAft>
              <a:buClrTx/>
              <a:buFont typeface="Arial" panose="020B0604020202020204" pitchFamily="34" charset="0"/>
              <a:buChar char="•"/>
            </a:pPr>
            <a:r>
              <a:rPr lang="en-US" sz="2800" dirty="0">
                <a:latin typeface="+mn-lt"/>
              </a:rPr>
              <a:t>Applications due May 1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1FB798DA-09AB-7340-A69C-157E25A6F5A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0" y="6403516"/>
            <a:ext cx="1719073" cy="274279"/>
          </a:xfrm>
        </p:spPr>
        <p:txBody>
          <a:bodyPr/>
          <a:lstStyle/>
          <a:p>
            <a:fld id="{316A68A6-D3EA-214A-BD48-076B20C8C69C}" type="datetime1">
              <a:rPr lang="en-US" smtClean="0"/>
              <a:t>4/16/2024</a:t>
            </a:fld>
            <a:endParaRPr lang="en-US"/>
          </a:p>
        </p:txBody>
      </p:sp>
      <p:sp>
        <p:nvSpPr>
          <p:cNvPr id="7" name="Slide Number Placeholder 4">
            <a:extLst>
              <a:ext uri="{FF2B5EF4-FFF2-40B4-BE49-F238E27FC236}">
                <a16:creationId xmlns:a16="http://schemas.microsoft.com/office/drawing/2014/main" id="{03C6F143-7152-EC46-AE46-D298C0F224E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904957" y="6403516"/>
            <a:ext cx="354768" cy="274320"/>
          </a:xfrm>
        </p:spPr>
        <p:txBody>
          <a:bodyPr/>
          <a:lstStyle/>
          <a:p>
            <a:fld id="{4FAB73BC-B049-4115-A692-8D63A059BFB8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02600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CD4B14-E65B-B243-BE92-6917673EBA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25118" y="1354415"/>
            <a:ext cx="10897661" cy="1045887"/>
          </a:xfrm>
        </p:spPr>
        <p:txBody>
          <a:bodyPr/>
          <a:lstStyle/>
          <a:p>
            <a:r>
              <a:rPr lang="en-US" dirty="0"/>
              <a:t>Homeowner Assistance Program (HAP)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A6F50F-58D7-8243-97D3-DA6D2874D0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25118" y="2740920"/>
            <a:ext cx="4307464" cy="2503249"/>
          </a:xfrm>
        </p:spPr>
        <p:txBody>
          <a:bodyPr wrap="square">
            <a:spAutoFit/>
          </a:bodyPr>
          <a:lstStyle/>
          <a:p>
            <a:pPr marL="342900" indent="-342900" defTabSz="457200" fontAlgn="base">
              <a:lnSpc>
                <a:spcPct val="100000"/>
              </a:lnSpc>
              <a:spcBef>
                <a:spcPts val="600"/>
              </a:spcBef>
              <a:buClrTx/>
              <a:buFont typeface="Arial" panose="020B0604020202020204" pitchFamily="34" charset="0"/>
              <a:buChar char="•"/>
            </a:pPr>
            <a:r>
              <a:rPr lang="en-US" sz="2800" dirty="0">
                <a:latin typeface="+mn-lt"/>
              </a:rPr>
              <a:t>Downpayment and closing cost assistance</a:t>
            </a:r>
          </a:p>
          <a:p>
            <a:pPr marL="342900" indent="-342900" defTabSz="457200" fontAlgn="base">
              <a:lnSpc>
                <a:spcPct val="100000"/>
              </a:lnSpc>
              <a:spcBef>
                <a:spcPts val="1800"/>
              </a:spcBef>
              <a:buClrTx/>
              <a:buFont typeface="Arial" panose="020B0604020202020204" pitchFamily="34" charset="0"/>
              <a:buChar char="•"/>
            </a:pPr>
            <a:r>
              <a:rPr lang="en-US" sz="2800" dirty="0">
                <a:latin typeface="+mn-lt"/>
              </a:rPr>
              <a:t>First time and storm-displaced homebuyers eligible</a:t>
            </a:r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1FB798DA-09AB-7340-A69C-157E25A6F5A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0" y="6403516"/>
            <a:ext cx="1719073" cy="274279"/>
          </a:xfrm>
        </p:spPr>
        <p:txBody>
          <a:bodyPr/>
          <a:lstStyle/>
          <a:p>
            <a:fld id="{316A68A6-D3EA-214A-BD48-076B20C8C69C}" type="datetime1">
              <a:rPr lang="en-US" smtClean="0"/>
              <a:t>4/16/2024</a:t>
            </a:fld>
            <a:endParaRPr lang="en-US"/>
          </a:p>
        </p:txBody>
      </p:sp>
      <p:sp>
        <p:nvSpPr>
          <p:cNvPr id="7" name="Slide Number Placeholder 4">
            <a:extLst>
              <a:ext uri="{FF2B5EF4-FFF2-40B4-BE49-F238E27FC236}">
                <a16:creationId xmlns:a16="http://schemas.microsoft.com/office/drawing/2014/main" id="{03C6F143-7152-EC46-AE46-D298C0F224E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904957" y="6403516"/>
            <a:ext cx="354768" cy="274320"/>
          </a:xfrm>
        </p:spPr>
        <p:txBody>
          <a:bodyPr/>
          <a:lstStyle/>
          <a:p>
            <a:fld id="{4FAB73BC-B049-4115-A692-8D63A059BFB8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5" name="Arrow: Pentagon 4">
            <a:extLst>
              <a:ext uri="{FF2B5EF4-FFF2-40B4-BE49-F238E27FC236}">
                <a16:creationId xmlns:a16="http://schemas.microsoft.com/office/drawing/2014/main" id="{98D20F9C-320A-BD29-6C21-D2782630DCE6}"/>
              </a:ext>
            </a:extLst>
          </p:cNvPr>
          <p:cNvSpPr/>
          <p:nvPr/>
        </p:nvSpPr>
        <p:spPr>
          <a:xfrm flipH="1">
            <a:off x="5532582" y="2400301"/>
            <a:ext cx="5698836" cy="3224643"/>
          </a:xfrm>
          <a:prstGeom prst="homePlate">
            <a:avLst>
              <a:gd name="adj" fmla="val 29664"/>
            </a:avLst>
          </a:prstGeom>
          <a:solidFill>
            <a:schemeClr val="bg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969B8BB5-A062-BB58-C143-DF7787BD57C3}"/>
              </a:ext>
            </a:extLst>
          </p:cNvPr>
          <p:cNvSpPr txBox="1">
            <a:spLocks/>
          </p:cNvSpPr>
          <p:nvPr/>
        </p:nvSpPr>
        <p:spPr>
          <a:xfrm>
            <a:off x="6586171" y="2446485"/>
            <a:ext cx="4591573" cy="3129062"/>
          </a:xfrm>
          <a:prstGeom prst="rect">
            <a:avLst/>
          </a:prstGeom>
        </p:spPr>
        <p:txBody>
          <a:bodyPr vert="horz" wrap="square" lIns="45720" tIns="45720" rIns="45720" bIns="45720" rtlCol="0">
            <a:sp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0070C0"/>
              </a:buClr>
              <a:buSzPct val="100000"/>
              <a:buFont typeface="Tw Cen MT" panose="020B0602020104020603" pitchFamily="34" charset="0"/>
              <a:buChar char=" "/>
              <a:defRPr sz="2200" b="0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rgbClr val="092940"/>
              </a:buClr>
              <a:buFont typeface="Wingdings 3" pitchFamily="18" charset="2"/>
              <a:buChar char=""/>
              <a:defRPr sz="1800" b="0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rgbClr val="092940"/>
              </a:buClr>
              <a:buFont typeface="Wingdings 3" pitchFamily="18" charset="2"/>
              <a:buChar char=""/>
              <a:defRPr sz="1400" b="0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rgbClr val="092940"/>
              </a:buClr>
              <a:buFont typeface="Wingdings 3" pitchFamily="18" charset="2"/>
              <a:buChar char=""/>
              <a:defRPr sz="1400" b="0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rgbClr val="092940"/>
              </a:buClr>
              <a:buFont typeface="Wingdings 3" pitchFamily="18" charset="2"/>
              <a:buChar char=""/>
              <a:defRPr sz="1400" b="0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lvl="1" indent="-342900" defTabSz="457200" fontAlgn="base">
              <a:lnSpc>
                <a:spcPct val="100000"/>
              </a:lnSpc>
              <a:spcBef>
                <a:spcPts val="600"/>
              </a:spcBef>
              <a:spcAft>
                <a:spcPts val="200"/>
              </a:spcAft>
              <a:buClrTx/>
              <a:buSzPct val="100000"/>
              <a:buFont typeface="Arial" panose="020B0604020202020204" pitchFamily="34" charset="0"/>
              <a:buChar char="•"/>
            </a:pPr>
            <a:r>
              <a:rPr lang="en-US" sz="2400" dirty="0">
                <a:latin typeface="+mn-lt"/>
              </a:rPr>
              <a:t>Total budget = $1,125,000</a:t>
            </a:r>
          </a:p>
          <a:p>
            <a:pPr marL="672084" lvl="3" indent="-342900" defTabSz="457200" fontAlgn="base">
              <a:lnSpc>
                <a:spcPct val="100000"/>
              </a:lnSpc>
              <a:spcBef>
                <a:spcPts val="600"/>
              </a:spcBef>
              <a:spcAft>
                <a:spcPts val="200"/>
              </a:spcAft>
              <a:buClrTx/>
              <a:buSzPct val="100000"/>
              <a:buFont typeface="Symbol" panose="05050102010706020507" pitchFamily="18" charset="2"/>
              <a:buChar char="-"/>
            </a:pPr>
            <a:r>
              <a:rPr lang="en-US" sz="2000" dirty="0">
                <a:latin typeface="+mn-lt"/>
              </a:rPr>
              <a:t>$1 million to be awarded​</a:t>
            </a:r>
          </a:p>
          <a:p>
            <a:pPr marL="672084" lvl="3" indent="-342900" defTabSz="457200" fontAlgn="base">
              <a:lnSpc>
                <a:spcPct val="100000"/>
              </a:lnSpc>
              <a:spcBef>
                <a:spcPts val="600"/>
              </a:spcBef>
              <a:spcAft>
                <a:spcPts val="200"/>
              </a:spcAft>
              <a:buClrTx/>
              <a:buSzPct val="100000"/>
              <a:buFont typeface="Symbol" panose="05050102010706020507" pitchFamily="18" charset="2"/>
              <a:buChar char="-"/>
            </a:pPr>
            <a:r>
              <a:rPr lang="en-US" sz="2000" dirty="0">
                <a:latin typeface="+mn-lt"/>
              </a:rPr>
              <a:t>Up to $100,000 for Haywood County to administer program</a:t>
            </a:r>
          </a:p>
          <a:p>
            <a:pPr marL="672084" lvl="3" indent="-342900" defTabSz="457200" fontAlgn="base">
              <a:lnSpc>
                <a:spcPct val="100000"/>
              </a:lnSpc>
              <a:spcBef>
                <a:spcPts val="600"/>
              </a:spcBef>
              <a:spcAft>
                <a:spcPts val="200"/>
              </a:spcAft>
              <a:buClrTx/>
              <a:buSzPct val="100000"/>
              <a:buFont typeface="Symbol" panose="05050102010706020507" pitchFamily="18" charset="2"/>
              <a:buChar char="-"/>
            </a:pPr>
            <a:r>
              <a:rPr lang="en-US" sz="2000" dirty="0">
                <a:latin typeface="+mn-lt"/>
              </a:rPr>
              <a:t>Up to $25,000 for Prepurchase Homebuyer Education classes</a:t>
            </a:r>
          </a:p>
          <a:p>
            <a:pPr marL="992124" lvl="5" indent="-342900" defTabSz="457200" fontAlgn="base">
              <a:lnSpc>
                <a:spcPct val="100000"/>
              </a:lnSpc>
              <a:spcBef>
                <a:spcPts val="600"/>
              </a:spcBef>
              <a:spcAft>
                <a:spcPts val="200"/>
              </a:spcAft>
              <a:buClrTx/>
              <a:buSzPct val="100000"/>
              <a:buFont typeface="Arial" panose="020B0604020202020204" pitchFamily="34" charset="0"/>
              <a:buChar char="•"/>
            </a:pPr>
            <a:r>
              <a:rPr lang="en-US" sz="2000" dirty="0"/>
              <a:t>Program requirement</a:t>
            </a:r>
          </a:p>
          <a:p>
            <a:pPr marL="992124" lvl="5" indent="-342900" defTabSz="457200" fontAlgn="base">
              <a:lnSpc>
                <a:spcPct val="100000"/>
              </a:lnSpc>
              <a:spcBef>
                <a:spcPts val="600"/>
              </a:spcBef>
              <a:spcAft>
                <a:spcPts val="200"/>
              </a:spcAft>
              <a:buClrTx/>
              <a:buSzPct val="100000"/>
              <a:buFont typeface="Arial" panose="020B0604020202020204" pitchFamily="34" charset="0"/>
              <a:buChar char="•"/>
            </a:pPr>
            <a:r>
              <a:rPr lang="en-US" sz="2000" dirty="0"/>
              <a:t>Free to all applicants</a:t>
            </a:r>
          </a:p>
        </p:txBody>
      </p:sp>
    </p:spTree>
    <p:extLst>
      <p:ext uri="{BB962C8B-B14F-4D97-AF65-F5344CB8AC3E}">
        <p14:creationId xmlns:p14="http://schemas.microsoft.com/office/powerpoint/2010/main" val="31225310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CD4B14-E65B-B243-BE92-6917673EBA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99068" y="1354415"/>
            <a:ext cx="9323477" cy="1045887"/>
          </a:xfrm>
        </p:spPr>
        <p:txBody>
          <a:bodyPr/>
          <a:lstStyle/>
          <a:p>
            <a:r>
              <a:rPr lang="en-US" dirty="0"/>
              <a:t>Income Eligibility</a:t>
            </a:r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1FB798DA-09AB-7340-A69C-157E25A6F5A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0" y="6403516"/>
            <a:ext cx="1719073" cy="274279"/>
          </a:xfrm>
        </p:spPr>
        <p:txBody>
          <a:bodyPr/>
          <a:lstStyle/>
          <a:p>
            <a:fld id="{316A68A6-D3EA-214A-BD48-076B20C8C69C}" type="datetime1">
              <a:rPr lang="en-US" smtClean="0"/>
              <a:t>4/16/2024</a:t>
            </a:fld>
            <a:endParaRPr lang="en-US"/>
          </a:p>
        </p:txBody>
      </p:sp>
      <p:sp>
        <p:nvSpPr>
          <p:cNvPr id="7" name="Slide Number Placeholder 4">
            <a:extLst>
              <a:ext uri="{FF2B5EF4-FFF2-40B4-BE49-F238E27FC236}">
                <a16:creationId xmlns:a16="http://schemas.microsoft.com/office/drawing/2014/main" id="{03C6F143-7152-EC46-AE46-D298C0F224E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904957" y="6403516"/>
            <a:ext cx="354768" cy="274320"/>
          </a:xfrm>
        </p:spPr>
        <p:txBody>
          <a:bodyPr/>
          <a:lstStyle/>
          <a:p>
            <a:fld id="{4FAB73BC-B049-4115-A692-8D63A059BFB8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047E7925-D8CF-7B4F-91BE-0D70869F3C25}"/>
              </a:ext>
            </a:extLst>
          </p:cNvPr>
          <p:cNvSpPr txBox="1">
            <a:spLocks/>
          </p:cNvSpPr>
          <p:nvPr/>
        </p:nvSpPr>
        <p:spPr>
          <a:xfrm>
            <a:off x="1199068" y="2464954"/>
            <a:ext cx="9793864" cy="1456809"/>
          </a:xfrm>
          <a:prstGeom prst="rect">
            <a:avLst/>
          </a:prstGeom>
        </p:spPr>
        <p:txBody>
          <a:bodyPr vert="horz" wrap="square" lIns="45720" tIns="45720" rIns="45720" bIns="45720" rtlCol="0">
            <a:sp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0070C0"/>
              </a:buClr>
              <a:buSzPct val="100000"/>
              <a:buFont typeface="Tw Cen MT" panose="020B0602020104020603" pitchFamily="34" charset="0"/>
              <a:buChar char=" "/>
              <a:defRPr sz="2200" b="0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rgbClr val="092940"/>
              </a:buClr>
              <a:buFont typeface="Wingdings 3" pitchFamily="18" charset="2"/>
              <a:buChar char=""/>
              <a:defRPr sz="1800" b="0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rgbClr val="092940"/>
              </a:buClr>
              <a:buFont typeface="Wingdings 3" pitchFamily="18" charset="2"/>
              <a:buChar char=""/>
              <a:defRPr sz="1400" b="0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rgbClr val="092940"/>
              </a:buClr>
              <a:buFont typeface="Wingdings 3" pitchFamily="18" charset="2"/>
              <a:buChar char=""/>
              <a:defRPr sz="1400" b="0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rgbClr val="092940"/>
              </a:buClr>
              <a:buFont typeface="Wingdings 3" pitchFamily="18" charset="2"/>
              <a:buChar char=""/>
              <a:defRPr sz="1400" b="0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defTabSz="457200" fontAlgn="base">
              <a:lnSpc>
                <a:spcPct val="100000"/>
              </a:lnSpc>
              <a:spcBef>
                <a:spcPts val="600"/>
              </a:spcBef>
              <a:buClrTx/>
              <a:buFont typeface="Arial" panose="020B0604020202020204" pitchFamily="34" charset="0"/>
              <a:buChar char="•"/>
            </a:pPr>
            <a:r>
              <a:rPr lang="en-US" sz="2400" dirty="0">
                <a:latin typeface="+mn-lt"/>
              </a:rPr>
              <a:t>70% of the program funds to households earning no more than    80% AMI ($60k in 2023 for family of four)</a:t>
            </a:r>
          </a:p>
          <a:p>
            <a:pPr marL="342900" indent="-342900" defTabSz="457200" fontAlgn="base">
              <a:lnSpc>
                <a:spcPct val="100000"/>
              </a:lnSpc>
              <a:spcBef>
                <a:spcPts val="1800"/>
              </a:spcBef>
              <a:spcAft>
                <a:spcPts val="1200"/>
              </a:spcAft>
              <a:buClrTx/>
              <a:buFont typeface="Arial" panose="020B0604020202020204" pitchFamily="34" charset="0"/>
              <a:buChar char="•"/>
            </a:pPr>
            <a:r>
              <a:rPr lang="en-US" sz="2400" dirty="0">
                <a:latin typeface="+mn-lt"/>
              </a:rPr>
              <a:t>30% of funding can be awarded to households earning 80-120% AMI </a:t>
            </a:r>
          </a:p>
        </p:txBody>
      </p:sp>
      <p:graphicFrame>
        <p:nvGraphicFramePr>
          <p:cNvPr id="3" name="Table 3">
            <a:extLst>
              <a:ext uri="{FF2B5EF4-FFF2-40B4-BE49-F238E27FC236}">
                <a16:creationId xmlns:a16="http://schemas.microsoft.com/office/drawing/2014/main" id="{DCF8CD0B-5015-E2E9-EC1F-76389FFD282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9630167"/>
              </p:ext>
            </p:extLst>
          </p:nvPr>
        </p:nvGraphicFramePr>
        <p:xfrm>
          <a:off x="1199068" y="4156361"/>
          <a:ext cx="9707421" cy="1548147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330165">
                  <a:extLst>
                    <a:ext uri="{9D8B030D-6E8A-4147-A177-3AD203B41FA5}">
                      <a16:colId xmlns:a16="http://schemas.microsoft.com/office/drawing/2014/main" val="458986717"/>
                    </a:ext>
                  </a:extLst>
                </a:gridCol>
                <a:gridCol w="1047157">
                  <a:extLst>
                    <a:ext uri="{9D8B030D-6E8A-4147-A177-3AD203B41FA5}">
                      <a16:colId xmlns:a16="http://schemas.microsoft.com/office/drawing/2014/main" val="928532926"/>
                    </a:ext>
                  </a:extLst>
                </a:gridCol>
                <a:gridCol w="1047157">
                  <a:extLst>
                    <a:ext uri="{9D8B030D-6E8A-4147-A177-3AD203B41FA5}">
                      <a16:colId xmlns:a16="http://schemas.microsoft.com/office/drawing/2014/main" val="390651443"/>
                    </a:ext>
                  </a:extLst>
                </a:gridCol>
                <a:gridCol w="1047157">
                  <a:extLst>
                    <a:ext uri="{9D8B030D-6E8A-4147-A177-3AD203B41FA5}">
                      <a16:colId xmlns:a16="http://schemas.microsoft.com/office/drawing/2014/main" val="3922199905"/>
                    </a:ext>
                  </a:extLst>
                </a:gridCol>
                <a:gridCol w="1047157">
                  <a:extLst>
                    <a:ext uri="{9D8B030D-6E8A-4147-A177-3AD203B41FA5}">
                      <a16:colId xmlns:a16="http://schemas.microsoft.com/office/drawing/2014/main" val="1959378379"/>
                    </a:ext>
                  </a:extLst>
                </a:gridCol>
                <a:gridCol w="1047157">
                  <a:extLst>
                    <a:ext uri="{9D8B030D-6E8A-4147-A177-3AD203B41FA5}">
                      <a16:colId xmlns:a16="http://schemas.microsoft.com/office/drawing/2014/main" val="2928601478"/>
                    </a:ext>
                  </a:extLst>
                </a:gridCol>
                <a:gridCol w="1047157">
                  <a:extLst>
                    <a:ext uri="{9D8B030D-6E8A-4147-A177-3AD203B41FA5}">
                      <a16:colId xmlns:a16="http://schemas.microsoft.com/office/drawing/2014/main" val="3351578885"/>
                    </a:ext>
                  </a:extLst>
                </a:gridCol>
                <a:gridCol w="1047157">
                  <a:extLst>
                    <a:ext uri="{9D8B030D-6E8A-4147-A177-3AD203B41FA5}">
                      <a16:colId xmlns:a16="http://schemas.microsoft.com/office/drawing/2014/main" val="1352556472"/>
                    </a:ext>
                  </a:extLst>
                </a:gridCol>
                <a:gridCol w="1047157">
                  <a:extLst>
                    <a:ext uri="{9D8B030D-6E8A-4147-A177-3AD203B41FA5}">
                      <a16:colId xmlns:a16="http://schemas.microsoft.com/office/drawing/2014/main" val="2553133790"/>
                    </a:ext>
                  </a:extLst>
                </a:gridCol>
              </a:tblGrid>
              <a:tr h="516049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HH Size</a:t>
                      </a:r>
                    </a:p>
                  </a:txBody>
                  <a:tcPr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</a:t>
                      </a:r>
                    </a:p>
                  </a:txBody>
                  <a:tcPr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</a:t>
                      </a:r>
                    </a:p>
                  </a:txBody>
                  <a:tcPr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</a:t>
                      </a:r>
                    </a:p>
                  </a:txBody>
                  <a:tcPr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</a:t>
                      </a:r>
                    </a:p>
                  </a:txBody>
                  <a:tcPr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</a:t>
                      </a:r>
                    </a:p>
                  </a:txBody>
                  <a:tcPr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7</a:t>
                      </a:r>
                    </a:p>
                  </a:txBody>
                  <a:tcPr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8</a:t>
                      </a:r>
                    </a:p>
                  </a:txBody>
                  <a:tcPr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02784406"/>
                  </a:ext>
                </a:extLst>
              </a:tr>
              <a:tr h="516049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80% AMI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$42,000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$48,000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$54,000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$60,000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$64,800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$69,600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$74,400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$79,200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30376649"/>
                  </a:ext>
                </a:extLst>
              </a:tr>
              <a:tr h="516049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120% AMI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$63,000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$72,000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$81,000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$90,000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$97,200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$104,400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$111,600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$118,800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6482679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770150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CD4B14-E65B-B243-BE92-6917673EBA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98485" y="1354415"/>
            <a:ext cx="10595197" cy="1045887"/>
          </a:xfrm>
        </p:spPr>
        <p:txBody>
          <a:bodyPr/>
          <a:lstStyle/>
          <a:p>
            <a:r>
              <a:rPr lang="en-US" dirty="0"/>
              <a:t>HAP Award Amounts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A6F50F-58D7-8243-97D3-DA6D2874D0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98485" y="2394755"/>
            <a:ext cx="10319260" cy="3751116"/>
          </a:xfrm>
        </p:spPr>
        <p:txBody>
          <a:bodyPr>
            <a:normAutofit fontScale="92500"/>
          </a:bodyPr>
          <a:lstStyle/>
          <a:p>
            <a:pPr marL="342900" lvl="1" indent="-342900" defTabSz="457200" fontAlgn="base">
              <a:lnSpc>
                <a:spcPct val="100000"/>
              </a:lnSpc>
              <a:spcBef>
                <a:spcPts val="600"/>
              </a:spcBef>
              <a:spcAft>
                <a:spcPts val="200"/>
              </a:spcAft>
              <a:buClrTx/>
              <a:buSzPct val="100000"/>
              <a:buFont typeface="Arial" panose="020B0604020202020204" pitchFamily="34" charset="0"/>
              <a:buChar char="•"/>
            </a:pPr>
            <a:r>
              <a:rPr lang="en-US" sz="2600" dirty="0">
                <a:latin typeface="+mn-lt"/>
              </a:rPr>
              <a:t>Downpayment</a:t>
            </a:r>
          </a:p>
          <a:p>
            <a:pPr marL="525780" lvl="2" indent="-342900" defTabSz="457200" fontAlgn="base">
              <a:lnSpc>
                <a:spcPct val="100000"/>
              </a:lnSpc>
              <a:spcBef>
                <a:spcPts val="600"/>
              </a:spcBef>
              <a:spcAft>
                <a:spcPts val="200"/>
              </a:spcAft>
              <a:buClrTx/>
              <a:buSzPct val="100000"/>
              <a:buFont typeface="Symbol" panose="05050102010706020507" pitchFamily="18" charset="2"/>
              <a:buChar char="-"/>
            </a:pPr>
            <a:r>
              <a:rPr lang="en-US" sz="2400" dirty="0">
                <a:latin typeface="+mn-lt"/>
              </a:rPr>
              <a:t>First-time homebuyers or homebuyers displaced by Tropical Storm Fred can receive up $25,000 or 20% of sales price for downpayment</a:t>
            </a:r>
          </a:p>
          <a:p>
            <a:pPr marL="525780" lvl="2" indent="-342900" defTabSz="457200" fontAlgn="base">
              <a:lnSpc>
                <a:spcPct val="100000"/>
              </a:lnSpc>
              <a:spcBef>
                <a:spcPts val="600"/>
              </a:spcBef>
              <a:spcAft>
                <a:spcPts val="200"/>
              </a:spcAft>
              <a:buClrTx/>
              <a:buSzPct val="100000"/>
              <a:buFont typeface="Symbol" panose="05050102010706020507" pitchFamily="18" charset="2"/>
              <a:buChar char="-"/>
            </a:pPr>
            <a:r>
              <a:rPr lang="en-US" sz="2400" dirty="0">
                <a:latin typeface="+mn-lt"/>
              </a:rPr>
              <a:t>Enhanced award (additional $5,000 towards downpayment) criteria:</a:t>
            </a:r>
          </a:p>
          <a:p>
            <a:pPr marL="854964" lvl="4" indent="-342900" defTabSz="457200" fontAlgn="base">
              <a:lnSpc>
                <a:spcPct val="100000"/>
              </a:lnSpc>
              <a:spcBef>
                <a:spcPts val="600"/>
              </a:spcBef>
              <a:spcAft>
                <a:spcPts val="200"/>
              </a:spcAft>
              <a:buClrTx/>
              <a:buSzPct val="100000"/>
              <a:buFont typeface="Arial" panose="020B0604020202020204" pitchFamily="34" charset="0"/>
              <a:buChar char="•"/>
            </a:pPr>
            <a:r>
              <a:rPr lang="en-US" sz="1900" dirty="0">
                <a:latin typeface="+mn-lt"/>
              </a:rPr>
              <a:t>First generation homebuyer – Parents are currently renting or were not homeowners</a:t>
            </a:r>
          </a:p>
          <a:p>
            <a:pPr marL="854964" lvl="4" indent="-342900" defTabSz="457200" fontAlgn="base">
              <a:lnSpc>
                <a:spcPct val="100000"/>
              </a:lnSpc>
              <a:spcBef>
                <a:spcPts val="600"/>
              </a:spcBef>
              <a:spcAft>
                <a:spcPts val="200"/>
              </a:spcAft>
              <a:buClrTx/>
              <a:buSzPct val="100000"/>
              <a:buFont typeface="Arial" panose="020B0604020202020204" pitchFamily="34" charset="0"/>
              <a:buChar char="•"/>
            </a:pPr>
            <a:r>
              <a:rPr lang="en-US" sz="1900" dirty="0">
                <a:latin typeface="+mn-lt"/>
              </a:rPr>
              <a:t>Public Servant – Includes current Haywood County and municipal employees, Haywood Community College and school system staff</a:t>
            </a:r>
          </a:p>
          <a:p>
            <a:pPr marL="342900" lvl="1" indent="-342900" defTabSz="457200" fontAlgn="base">
              <a:lnSpc>
                <a:spcPct val="100000"/>
              </a:lnSpc>
              <a:spcBef>
                <a:spcPts val="600"/>
              </a:spcBef>
              <a:spcAft>
                <a:spcPts val="200"/>
              </a:spcAft>
              <a:buClrTx/>
              <a:buSzPct val="100000"/>
              <a:buFont typeface="Arial" panose="020B0604020202020204" pitchFamily="34" charset="0"/>
              <a:buChar char="•"/>
            </a:pPr>
            <a:r>
              <a:rPr lang="en-US" sz="2600" dirty="0">
                <a:latin typeface="+mn-lt"/>
              </a:rPr>
              <a:t>Closing Costs</a:t>
            </a:r>
          </a:p>
          <a:p>
            <a:pPr marL="525780" lvl="2" indent="-342900" defTabSz="457200" fontAlgn="base">
              <a:lnSpc>
                <a:spcPct val="100000"/>
              </a:lnSpc>
              <a:spcBef>
                <a:spcPts val="600"/>
              </a:spcBef>
              <a:spcAft>
                <a:spcPts val="200"/>
              </a:spcAft>
              <a:buClrTx/>
              <a:buSzPct val="100000"/>
              <a:buFont typeface="Symbol" panose="05050102010706020507" pitchFamily="18" charset="2"/>
              <a:buChar char="-"/>
            </a:pPr>
            <a:r>
              <a:rPr lang="en-US" sz="2400" dirty="0">
                <a:latin typeface="+mn-lt"/>
              </a:rPr>
              <a:t>All participants eligible for up to 5% of sales price towards loan closing costs</a:t>
            </a:r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1FB798DA-09AB-7340-A69C-157E25A6F5A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0" y="6403516"/>
            <a:ext cx="1719073" cy="274279"/>
          </a:xfrm>
        </p:spPr>
        <p:txBody>
          <a:bodyPr/>
          <a:lstStyle/>
          <a:p>
            <a:fld id="{316A68A6-D3EA-214A-BD48-076B20C8C69C}" type="datetime1">
              <a:rPr lang="en-US" smtClean="0"/>
              <a:t>4/16/2024</a:t>
            </a:fld>
            <a:endParaRPr lang="en-US"/>
          </a:p>
        </p:txBody>
      </p:sp>
      <p:sp>
        <p:nvSpPr>
          <p:cNvPr id="7" name="Slide Number Placeholder 4">
            <a:extLst>
              <a:ext uri="{FF2B5EF4-FFF2-40B4-BE49-F238E27FC236}">
                <a16:creationId xmlns:a16="http://schemas.microsoft.com/office/drawing/2014/main" id="{03C6F143-7152-EC46-AE46-D298C0F224E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904957" y="6403516"/>
            <a:ext cx="354768" cy="274320"/>
          </a:xfrm>
        </p:spPr>
        <p:txBody>
          <a:bodyPr/>
          <a:lstStyle/>
          <a:p>
            <a:fld id="{4FAB73BC-B049-4115-A692-8D63A059BFB8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92760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CD4B14-E65B-B243-BE92-6917673EBA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2665" y="1401550"/>
            <a:ext cx="10740431" cy="1045887"/>
          </a:xfrm>
        </p:spPr>
        <p:txBody>
          <a:bodyPr/>
          <a:lstStyle/>
          <a:p>
            <a:r>
              <a:rPr lang="en-US" dirty="0"/>
              <a:t>HAP Property Eligibility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A6F50F-58D7-8243-97D3-DA6D2874D0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2665" y="2656166"/>
            <a:ext cx="4922019" cy="2547620"/>
          </a:xfrm>
        </p:spPr>
        <p:txBody>
          <a:bodyPr>
            <a:spAutoFit/>
          </a:bodyPr>
          <a:lstStyle/>
          <a:p>
            <a:pPr marL="0" lvl="1" indent="0" defTabSz="457200" fontAlgn="base">
              <a:lnSpc>
                <a:spcPct val="150000"/>
              </a:lnSpc>
              <a:spcBef>
                <a:spcPts val="600"/>
              </a:spcBef>
              <a:spcAft>
                <a:spcPts val="200"/>
              </a:spcAft>
              <a:buClrTx/>
              <a:buSzPct val="100000"/>
              <a:buNone/>
            </a:pPr>
            <a:r>
              <a:rPr lang="en-US" sz="2400" dirty="0">
                <a:latin typeface="+mn-lt"/>
              </a:rPr>
              <a:t>Must be:</a:t>
            </a:r>
          </a:p>
          <a:p>
            <a:pPr marL="342900" lvl="1" indent="-342900" defTabSz="457200" fontAlgn="base">
              <a:lnSpc>
                <a:spcPct val="150000"/>
              </a:lnSpc>
              <a:spcBef>
                <a:spcPts val="600"/>
              </a:spcBef>
              <a:spcAft>
                <a:spcPts val="200"/>
              </a:spcAft>
              <a:buClrTx/>
              <a:buSzPct val="100000"/>
              <a:buFont typeface="Arial" panose="020B0604020202020204" pitchFamily="34" charset="0"/>
              <a:buChar char="•"/>
            </a:pPr>
            <a:r>
              <a:rPr lang="en-US" sz="2400" dirty="0">
                <a:latin typeface="+mn-lt"/>
              </a:rPr>
              <a:t>Located within Haywood County</a:t>
            </a:r>
          </a:p>
          <a:p>
            <a:pPr marL="342900" lvl="1" indent="-342900" defTabSz="457200" fontAlgn="base">
              <a:lnSpc>
                <a:spcPct val="150000"/>
              </a:lnSpc>
              <a:spcBef>
                <a:spcPts val="600"/>
              </a:spcBef>
              <a:spcAft>
                <a:spcPts val="200"/>
              </a:spcAft>
              <a:buClrTx/>
              <a:buSzPct val="100000"/>
              <a:buFont typeface="Arial" panose="020B0604020202020204" pitchFamily="34" charset="0"/>
              <a:buChar char="•"/>
            </a:pPr>
            <a:r>
              <a:rPr lang="en-US" sz="2400" dirty="0">
                <a:latin typeface="+mn-lt"/>
              </a:rPr>
              <a:t>Outside the 100-year floodplain</a:t>
            </a:r>
          </a:p>
          <a:p>
            <a:pPr marL="342900" lvl="1" indent="-342900" defTabSz="457200" fontAlgn="base">
              <a:lnSpc>
                <a:spcPct val="150000"/>
              </a:lnSpc>
              <a:spcBef>
                <a:spcPts val="600"/>
              </a:spcBef>
              <a:spcAft>
                <a:spcPts val="200"/>
              </a:spcAft>
              <a:buClrTx/>
              <a:buSzPct val="100000"/>
              <a:buFont typeface="Arial" panose="020B0604020202020204" pitchFamily="34" charset="0"/>
              <a:buChar char="•"/>
            </a:pPr>
            <a:r>
              <a:rPr lang="en-US" sz="2400" dirty="0">
                <a:latin typeface="+mn-lt"/>
              </a:rPr>
              <a:t>Arm’s Length Transaction*</a:t>
            </a:r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1FB798DA-09AB-7340-A69C-157E25A6F5A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0" y="6403516"/>
            <a:ext cx="1719073" cy="274279"/>
          </a:xfrm>
        </p:spPr>
        <p:txBody>
          <a:bodyPr/>
          <a:lstStyle/>
          <a:p>
            <a:fld id="{316A68A6-D3EA-214A-BD48-076B20C8C69C}" type="datetime1">
              <a:rPr lang="en-US" smtClean="0"/>
              <a:t>4/16/2024</a:t>
            </a:fld>
            <a:endParaRPr lang="en-US"/>
          </a:p>
        </p:txBody>
      </p:sp>
      <p:sp>
        <p:nvSpPr>
          <p:cNvPr id="7" name="Slide Number Placeholder 4">
            <a:extLst>
              <a:ext uri="{FF2B5EF4-FFF2-40B4-BE49-F238E27FC236}">
                <a16:creationId xmlns:a16="http://schemas.microsoft.com/office/drawing/2014/main" id="{03C6F143-7152-EC46-AE46-D298C0F224E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904957" y="6403516"/>
            <a:ext cx="354768" cy="274320"/>
          </a:xfrm>
        </p:spPr>
        <p:txBody>
          <a:bodyPr/>
          <a:lstStyle/>
          <a:p>
            <a:fld id="{4FAB73BC-B049-4115-A692-8D63A059BFB8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5" name="Callout: Line 4">
            <a:extLst>
              <a:ext uri="{FF2B5EF4-FFF2-40B4-BE49-F238E27FC236}">
                <a16:creationId xmlns:a16="http://schemas.microsoft.com/office/drawing/2014/main" id="{ABA3CBFC-5B71-1F53-2128-DA86F1349450}"/>
              </a:ext>
            </a:extLst>
          </p:cNvPr>
          <p:cNvSpPr/>
          <p:nvPr/>
        </p:nvSpPr>
        <p:spPr>
          <a:xfrm>
            <a:off x="7232068" y="2198270"/>
            <a:ext cx="4054765" cy="3780522"/>
          </a:xfrm>
          <a:prstGeom prst="borderCallout1">
            <a:avLst>
              <a:gd name="adj1" fmla="val 49782"/>
              <a:gd name="adj2" fmla="val -2740"/>
              <a:gd name="adj3" fmla="val 73367"/>
              <a:gd name="adj4" fmla="val -48449"/>
            </a:avLst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A8CBC8F-E774-8999-CBBF-58D43AC2E6F7}"/>
              </a:ext>
            </a:extLst>
          </p:cNvPr>
          <p:cNvSpPr txBox="1"/>
          <p:nvPr/>
        </p:nvSpPr>
        <p:spPr>
          <a:xfrm>
            <a:off x="7342906" y="2198270"/>
            <a:ext cx="3833091" cy="37805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dirty="0"/>
              <a:t>Transaction between two unrelated parties, characterized by a selling price and other conditions that would prevail in an open market environment and without hidden terms or special understandings existing between any of the parties (</a:t>
            </a:r>
            <a:r>
              <a:rPr lang="en-US" i="1" dirty="0"/>
              <a:t>e.g., </a:t>
            </a:r>
            <a:r>
              <a:rPr lang="en-US" dirty="0"/>
              <a:t>buyer, seller, appraiser, sales agent, closing agent, lender)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C6F1B8B-625C-8600-515F-206472294F83}"/>
              </a:ext>
            </a:extLst>
          </p:cNvPr>
          <p:cNvSpPr txBox="1"/>
          <p:nvPr/>
        </p:nvSpPr>
        <p:spPr>
          <a:xfrm>
            <a:off x="1212665" y="5874325"/>
            <a:ext cx="570624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* FHA Single Family Housing Policy Handbook, 4000.1, rev. 10/26/21 </a:t>
            </a:r>
          </a:p>
        </p:txBody>
      </p:sp>
    </p:spTree>
    <p:extLst>
      <p:ext uri="{BB962C8B-B14F-4D97-AF65-F5344CB8AC3E}">
        <p14:creationId xmlns:p14="http://schemas.microsoft.com/office/powerpoint/2010/main" val="38745807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1FB798DA-09AB-7340-A69C-157E25A6F5A9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316A68A6-D3EA-214A-BD48-076B20C8C69C}" type="datetime1">
              <a:rPr lang="en-US" smtClean="0"/>
              <a:t>4/16/2024</a:t>
            </a:fld>
            <a:endParaRPr lang="en-US"/>
          </a:p>
        </p:txBody>
      </p:sp>
      <p:sp>
        <p:nvSpPr>
          <p:cNvPr id="7" name="Slide Number Placeholder 4">
            <a:extLst>
              <a:ext uri="{FF2B5EF4-FFF2-40B4-BE49-F238E27FC236}">
                <a16:creationId xmlns:a16="http://schemas.microsoft.com/office/drawing/2014/main" id="{03C6F143-7152-EC46-AE46-D298C0F224E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ECD4B14-E65B-B243-BE92-6917673EBA61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378239" y="3068638"/>
            <a:ext cx="9584170" cy="1046162"/>
          </a:xfrm>
        </p:spPr>
        <p:txBody>
          <a:bodyPr>
            <a:normAutofit/>
          </a:bodyPr>
          <a:lstStyle/>
          <a:p>
            <a:pPr algn="ctr"/>
            <a:r>
              <a:rPr lang="en-US" sz="4800"/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51714446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ReBuildNC-Colors ">
      <a:dk1>
        <a:srgbClr val="000000"/>
      </a:dk1>
      <a:lt1>
        <a:srgbClr val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da216ed6-fcf9-4af8-b337-5ed644297d39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EC8341FBCA72B42934EDEF2A133AA21" ma:contentTypeVersion="13" ma:contentTypeDescription="Create a new document." ma:contentTypeScope="" ma:versionID="ba79d3bec9ef3a0b007639ae0fb8c29a">
  <xsd:schema xmlns:xsd="http://www.w3.org/2001/XMLSchema" xmlns:xs="http://www.w3.org/2001/XMLSchema" xmlns:p="http://schemas.microsoft.com/office/2006/metadata/properties" xmlns:ns3="da216ed6-fcf9-4af8-b337-5ed644297d39" xmlns:ns4="10e043b7-5a5f-4642-b542-1b35bdf8084a" targetNamespace="http://schemas.microsoft.com/office/2006/metadata/properties" ma:root="true" ma:fieldsID="0c890c5c6f17958e4efa859d8fb98b36" ns3:_="" ns4:_="">
    <xsd:import namespace="da216ed6-fcf9-4af8-b337-5ed644297d39"/>
    <xsd:import namespace="10e043b7-5a5f-4642-b542-1b35bdf8084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ObjectDetectorVersions" minOccurs="0"/>
                <xsd:element ref="ns3:_activity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System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DateTaken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a216ed6-fcf9-4af8-b337-5ed644297d3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_activity" ma:index="11" nillable="true" ma:displayName="_activity" ma:hidden="true" ma:internalName="_activity">
      <xsd:simpleType>
        <xsd:restriction base="dms:Note"/>
      </xsd:simpleType>
    </xsd:element>
    <xsd:element name="MediaServiceSystemTags" ma:index="15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9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0e043b7-5a5f-4642-b542-1b35bdf8084a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4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D75989E-4794-44D3-B4F1-0C480F68131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DA8FCC5-B34D-48AA-8ADB-A223A0444155}">
  <ds:schemaRefs>
    <ds:schemaRef ds:uri="http://schemas.microsoft.com/office/2006/documentManagement/types"/>
    <ds:schemaRef ds:uri="http://schemas.microsoft.com/office/infopath/2007/PartnerControls"/>
    <ds:schemaRef ds:uri="http://www.w3.org/XML/1998/namespace"/>
    <ds:schemaRef ds:uri="http://purl.org/dc/terms/"/>
    <ds:schemaRef ds:uri="10e043b7-5a5f-4642-b542-1b35bdf8084a"/>
    <ds:schemaRef ds:uri="da216ed6-fcf9-4af8-b337-5ed644297d39"/>
    <ds:schemaRef ds:uri="http://schemas.openxmlformats.org/package/2006/metadata/core-properties"/>
    <ds:schemaRef ds:uri="http://schemas.microsoft.com/office/2006/metadata/properties"/>
    <ds:schemaRef ds:uri="http://purl.org/dc/dcmitype/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5EF6BF54-0A74-4FA7-978E-331311376C7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a216ed6-fcf9-4af8-b337-5ed644297d39"/>
    <ds:schemaRef ds:uri="10e043b7-5a5f-4642-b542-1b35bdf8084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1257</TotalTime>
  <Words>713</Words>
  <Application>Microsoft Office PowerPoint</Application>
  <PresentationFormat>Widescreen</PresentationFormat>
  <Paragraphs>125</Paragraphs>
  <Slides>9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Arial</vt:lpstr>
      <vt:lpstr>Calibri</vt:lpstr>
      <vt:lpstr>Helvetica</vt:lpstr>
      <vt:lpstr>Symbol</vt:lpstr>
      <vt:lpstr>Tw Cen MT</vt:lpstr>
      <vt:lpstr>Wingdings 3</vt:lpstr>
      <vt:lpstr>Integral</vt:lpstr>
      <vt:lpstr>PowerPoint Presentation</vt:lpstr>
      <vt:lpstr>Overview</vt:lpstr>
      <vt:lpstr>Affordable Housing Development Fund (AHDF) </vt:lpstr>
      <vt:lpstr>Market Response </vt:lpstr>
      <vt:lpstr>Homeowner Assistance Program (HAP)</vt:lpstr>
      <vt:lpstr>Income Eligibility</vt:lpstr>
      <vt:lpstr>HAP Award Amounts</vt:lpstr>
      <vt:lpstr>HAP Property Eligibility</vt:lpstr>
      <vt:lpstr>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Morales, Alma</dc:creator>
  <cp:lastModifiedBy>Hannah White</cp:lastModifiedBy>
  <cp:revision>43</cp:revision>
  <dcterms:created xsi:type="dcterms:W3CDTF">2020-02-17T19:53:01Z</dcterms:created>
  <dcterms:modified xsi:type="dcterms:W3CDTF">2024-04-16T15:29:12Z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0x010100EEC8341FBCA72B42934EDEF2A133AA21</vt:lpwstr>
  </property>
</Properties>
</file>