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notesMasterIdLst>
    <p:notesMasterId r:id="rId17"/>
  </p:notesMasterIdLst>
  <p:handoutMasterIdLst>
    <p:handoutMasterId r:id="rId18"/>
  </p:handoutMasterIdLst>
  <p:sldIdLst>
    <p:sldId id="350" r:id="rId5"/>
    <p:sldId id="340" r:id="rId6"/>
    <p:sldId id="351" r:id="rId7"/>
    <p:sldId id="341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4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E394D-49AD-F582-46CB-997B1994A043}" name="Gomez, Edgar" initials="GE" userId="S::edgar.gomez@ncdps.gov::8afe6e5f-89bd-4e3c-924c-8d6b56525df7" providerId="AD"/>
  <p188:author id="{F2AB529C-1F4B-BBC5-5622-CC4049FE845D}" name="Kastleman, Catherine" initials="KC" userId="S::catherine.kastleman@ncdps.gov::86132dfa-2f96-4226-a9cd-992f97240480" providerId="AD"/>
  <p188:author id="{4DCD6CB3-DA96-9CBD-3D24-70535FEC3E6D}" name="Castro, Cesar E" initials="CCE" userId="S::Cesar.Castro@ncdps.gov::7a3ee346-a1db-4ff4-ba34-3b8466decc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940"/>
    <a:srgbClr val="588023"/>
    <a:srgbClr val="233755"/>
    <a:srgbClr val="BCA453"/>
    <a:srgbClr val="14463D"/>
    <a:srgbClr val="0A3C73"/>
    <a:srgbClr val="65055E"/>
    <a:srgbClr val="01684F"/>
    <a:srgbClr val="E7E7E7"/>
    <a:srgbClr val="CC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F96E0-7D76-415C-A8A0-AE8400AE111F}" v="1" dt="2025-02-03T19:44:17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pos="3840"/>
        <p:guide orient="horz" pos="2160"/>
        <p:guide orient="horz" pos="1752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hite" userId="998365fc-07b6-4ecd-903c-93abb8a81858" providerId="ADAL" clId="{B77F96E0-7D76-415C-A8A0-AE8400AE111F}"/>
    <pc:docChg chg="custSel modSld">
      <pc:chgData name="Hannah White" userId="998365fc-07b6-4ecd-903c-93abb8a81858" providerId="ADAL" clId="{B77F96E0-7D76-415C-A8A0-AE8400AE111F}" dt="2025-02-03T19:43:13.249" v="10" actId="20577"/>
      <pc:docMkLst>
        <pc:docMk/>
      </pc:docMkLst>
      <pc:sldChg chg="modSp mod">
        <pc:chgData name="Hannah White" userId="998365fc-07b6-4ecd-903c-93abb8a81858" providerId="ADAL" clId="{B77F96E0-7D76-415C-A8A0-AE8400AE111F}" dt="2025-02-03T19:43:13.249" v="10" actId="20577"/>
        <pc:sldMkLst>
          <pc:docMk/>
          <pc:sldMk cId="294603753" sldId="350"/>
        </pc:sldMkLst>
        <pc:spChg chg="mod">
          <ac:chgData name="Hannah White" userId="998365fc-07b6-4ecd-903c-93abb8a81858" providerId="ADAL" clId="{B77F96E0-7D76-415C-A8A0-AE8400AE111F}" dt="2025-02-03T19:43:13.249" v="10" actId="20577"/>
          <ac:spMkLst>
            <pc:docMk/>
            <pc:sldMk cId="294603753" sldId="350"/>
            <ac:spMk id="4" creationId="{3901C52D-9441-8844-94FB-A3F0A3F111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45017</c:v>
                </c:pt>
                <c:pt idx="1">
                  <c:v>45383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325000</c:v>
                </c:pt>
                <c:pt idx="1">
                  <c:v>365000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1-449C-8E99-DB24FF519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738040"/>
        <c:axId val="812739840"/>
      </c:barChart>
      <c:dateAx>
        <c:axId val="812738040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812739840"/>
        <c:crosses val="autoZero"/>
        <c:auto val="1"/>
        <c:lblOffset val="100"/>
        <c:baseTimeUnit val="years"/>
      </c:dateAx>
      <c:valAx>
        <c:axId val="8127398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127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0.38554</cdr:x>
      <cdr:y>0.20877</cdr:y>
    </cdr:from>
    <cdr:to>
      <cdr:x>0.60707</cdr:x>
      <cdr:y>0.56889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169D374-FFF2-6AAE-41AF-464093DB25C2}"/>
            </a:ext>
          </a:extLst>
        </cdr:cNvPr>
        <cdr:cNvCxnSpPr/>
      </cdr:nvCxnSpPr>
      <cdr:spPr>
        <a:xfrm xmlns:a="http://schemas.openxmlformats.org/drawingml/2006/main" flipV="1">
          <a:off x="1671787" y="369483"/>
          <a:ext cx="960610" cy="6373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682F5-4A06-9842-A1C0-9E0C5B667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0C93-C65A-2743-A08E-9ED0B58801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55865-6976-8148-B84A-9169560DF62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2B46-B2EE-6F47-8F48-AAEC1A8D5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56C39-8998-E242-9481-3D9AE4081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E57953-5A71-9346-861A-405F2480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8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04E4D-2C31-C941-8B8A-06348D58B22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EF6417-D7AA-B847-84E6-38368F29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Beds start at $576 and 3 beds max out at $1,197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2024 Median Family Income for Haywood County (HUD) : $83,400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0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Beds start at $576 and 3 beds max out at $1,197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Cost: 197,000 for 2 Bed to 240,000 for 3 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6417-D7AA-B847-84E6-38368F29D5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55614F-E28A-2742-BBDB-6D069DA2F1A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F28E62-8072-CF49-8769-B5F528D5A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169099-904C-0E4C-BF6A-EDAC60EE25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419" y="3957353"/>
            <a:ext cx="7095247" cy="1609344"/>
          </a:xfrm>
        </p:spPr>
        <p:txBody>
          <a:bodyPr anchor="ctr">
            <a:normAutofit/>
          </a:bodyPr>
          <a:lstStyle>
            <a:lvl1pPr algn="r">
              <a:defRPr sz="3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7180" y="3957353"/>
            <a:ext cx="3200400" cy="160934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C546D-2181-2D42-8476-619E5A926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3AF7BCD-05F3-B94B-B304-A40E8A62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8CDC4C-5947-C541-A02A-B0EB14C9C30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26897" y="4288755"/>
            <a:ext cx="0" cy="1005839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CCC863-3305-2F42-9DA2-81FB66355D6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29EE4C-DF7C-0647-81DB-7115DB42A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C681DB-E3CB-7344-9948-200F936AE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74AA6BF-8650-7C45-8C7F-984319C5454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A3D87510-CEB4-C747-B095-A768CCE0D7F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9528D2-C051-B441-8394-6B05966A082F}"/>
              </a:ext>
            </a:extLst>
          </p:cNvPr>
          <p:cNvSpPr txBox="1"/>
          <p:nvPr userDrawn="1"/>
        </p:nvSpPr>
        <p:spPr>
          <a:xfrm>
            <a:off x="1952316" y="180164"/>
            <a:ext cx="429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979DE19-4C7D-6F40-85C5-B9A2591EC11B}"/>
              </a:ext>
            </a:extLst>
          </p:cNvPr>
          <p:cNvSpPr txBox="1">
            <a:spLocks/>
          </p:cNvSpPr>
          <p:nvPr userDrawn="1"/>
        </p:nvSpPr>
        <p:spPr>
          <a:xfrm>
            <a:off x="2584999" y="6394095"/>
            <a:ext cx="8208413" cy="34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BFE58A-65DD-46C6-88F5-B2EEA5E8D25D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A0A212-C680-4DFC-8180-49C9CAABE5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pic>
        <p:nvPicPr>
          <p:cNvPr id="8" name="Picture 7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EAE66368-07E2-9BE0-E369-2206996CD8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1447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251" y="1354415"/>
            <a:ext cx="10443451" cy="1045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00302"/>
            <a:ext cx="10443452" cy="3546262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1E9617-41E9-9D46-B54D-88A0946EC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475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406004-EA62-BF4E-BEFF-7E4335B0A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</p:spTree>
    <p:extLst>
      <p:ext uri="{BB962C8B-B14F-4D97-AF65-F5344CB8AC3E}">
        <p14:creationId xmlns:p14="http://schemas.microsoft.com/office/powerpoint/2010/main" val="9177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985520"/>
            <a:ext cx="10430280" cy="1168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301240"/>
            <a:ext cx="5071873" cy="369793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2533" y="2301240"/>
            <a:ext cx="5071873" cy="3697942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E5C12-B598-434C-B3D9-0555907E99C0}"/>
              </a:ext>
            </a:extLst>
          </p:cNvPr>
          <p:cNvCxnSpPr>
            <a:cxnSpLocks/>
          </p:cNvCxnSpPr>
          <p:nvPr userDrawn="1"/>
        </p:nvCxnSpPr>
        <p:spPr>
          <a:xfrm>
            <a:off x="737594" y="1913977"/>
            <a:ext cx="10729986" cy="0"/>
          </a:xfrm>
          <a:prstGeom prst="line">
            <a:avLst/>
          </a:prstGeom>
          <a:ln w="12700">
            <a:solidFill>
              <a:schemeClr val="bg1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AF258C-382C-DE48-AEE4-8224DCAD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069B9-544B-7A45-8012-ED0E0D5B5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7348" y="1297380"/>
            <a:ext cx="10443452" cy="1156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2454"/>
            <a:ext cx="514299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i="0" cap="none" baseline="0">
                <a:solidFill>
                  <a:srgbClr val="0929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237081"/>
            <a:ext cx="5142992" cy="2709484"/>
          </a:xfrm>
        </p:spPr>
        <p:txBody>
          <a:bodyPr/>
          <a:lstStyle>
            <a:lvl2pPr>
              <a:buClr>
                <a:srgbClr val="092940"/>
              </a:buClr>
              <a:defRPr/>
            </a:lvl2pPr>
            <a:lvl3pPr>
              <a:buClr>
                <a:srgbClr val="092940"/>
              </a:buClr>
              <a:defRPr/>
            </a:lvl3pPr>
            <a:lvl4pPr>
              <a:buClr>
                <a:srgbClr val="092940"/>
              </a:buClr>
              <a:defRPr/>
            </a:lvl4pPr>
            <a:lvl5pPr>
              <a:buClr>
                <a:srgbClr val="0929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248E96-A9F9-2048-B614-E9594436A7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2286000"/>
            <a:ext cx="5194300" cy="3683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2CCA795-39AC-874A-B503-B61F2482D9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09BC81-3FCD-A640-BFBA-2CC448C33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70827"/>
            <a:ext cx="10443452" cy="1156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86442A-82EB-9E4F-82CF-001F7CEB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766EF4-36EF-0247-B163-81A12896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900AC2-1097-0D40-94AC-D05687DDA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4616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BEA3D-1C59-AC4D-8D17-7DF8AD144A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ABE0470-6E93-6D45-9D54-EEA33571A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45583F-B87C-D944-B02D-4B83196A8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32657-373E-3D4E-AB19-3BD87DAAE96B}"/>
              </a:ext>
            </a:extLst>
          </p:cNvPr>
          <p:cNvSpPr txBox="1"/>
          <p:nvPr userDrawn="1"/>
        </p:nvSpPr>
        <p:spPr>
          <a:xfrm>
            <a:off x="2527082" y="197541"/>
            <a:ext cx="4233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NORTH CAROLINA DEPARTMENT OF PUBLIC SAFETY</a:t>
            </a:r>
            <a:r>
              <a:rPr lang="en-US" sz="1200" b="1" kern="12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+mn-ea"/>
                <a:cs typeface="+mn-cs"/>
              </a:rPr>
              <a:t>­</a:t>
            </a:r>
            <a:endParaRPr lang="en-US" sz="1200" kern="120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br>
              <a:rPr lang="en-US" sz="3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r>
              <a:rPr lang="en-US" sz="11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OFFICE OF RECOVERY AND RESILIENCY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2A700B-8C35-F74F-AB4D-955A721A6A1A}"/>
              </a:ext>
            </a:extLst>
          </p:cNvPr>
          <p:cNvCxnSpPr/>
          <p:nvPr userDrawn="1"/>
        </p:nvCxnSpPr>
        <p:spPr>
          <a:xfrm>
            <a:off x="2625867" y="430648"/>
            <a:ext cx="39756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14174E-77A4-3344-A606-0052209A7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D78024E-F931-C340-872E-B85CAD21B65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ACABFD21-1717-C94A-A25E-64E24637406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EE34538A-B8C5-0242-B49B-EF81582FD33B}"/>
              </a:ext>
            </a:extLst>
          </p:cNvPr>
          <p:cNvSpPr txBox="1">
            <a:spLocks/>
          </p:cNvSpPr>
          <p:nvPr userDrawn="1"/>
        </p:nvSpPr>
        <p:spPr>
          <a:xfrm>
            <a:off x="2628108" y="6398247"/>
            <a:ext cx="8231542" cy="294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D4E326-4215-1448-98DF-608153ECD439}"/>
              </a:ext>
            </a:extLst>
          </p:cNvPr>
          <p:cNvSpPr txBox="1"/>
          <p:nvPr userDrawn="1"/>
        </p:nvSpPr>
        <p:spPr>
          <a:xfrm>
            <a:off x="1527245" y="256483"/>
            <a:ext cx="300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>
                <a:solidFill>
                  <a:schemeClr val="bg1"/>
                </a:solidFill>
              </a:rPr>
              <a:t>Homeowner</a:t>
            </a:r>
            <a:br>
              <a:rPr lang="en-US" sz="2200" b="0">
                <a:solidFill>
                  <a:schemeClr val="bg1"/>
                </a:solidFill>
              </a:rPr>
            </a:br>
            <a:r>
              <a:rPr lang="en-US" sz="2200" b="0">
                <a:solidFill>
                  <a:schemeClr val="bg1"/>
                </a:solidFill>
              </a:rPr>
              <a:t>Recovery Program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B687EB-B57A-42EA-A92A-5012C42FF8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0EF1BA-28E0-4FE5-A2ED-4881029B57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AB40A4-A113-4E1E-977E-ADBB72238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6BBC334-3446-4DCC-8CA0-F6A315953A6D}"/>
              </a:ext>
            </a:extLst>
          </p:cNvPr>
          <p:cNvSpPr txBox="1"/>
          <p:nvPr userDrawn="1"/>
        </p:nvSpPr>
        <p:spPr>
          <a:xfrm>
            <a:off x="1952316" y="180164"/>
            <a:ext cx="441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772693-8FE6-4AFC-823E-39627BD130C2}"/>
              </a:ext>
            </a:extLst>
          </p:cNvPr>
          <p:cNvSpPr/>
          <p:nvPr userDrawn="1"/>
        </p:nvSpPr>
        <p:spPr>
          <a:xfrm>
            <a:off x="211793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889E899-36DF-4451-BC2D-E144B36FBC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pic>
        <p:nvPicPr>
          <p:cNvPr id="3" name="Picture 2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E4527FA6-8837-82C6-9E2C-1AB05000B6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399" y="17830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25880" y="1260475"/>
            <a:ext cx="4389120" cy="11476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44600"/>
            <a:ext cx="5752580" cy="4763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466382"/>
            <a:ext cx="4389120" cy="34671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A18A84-50DE-7B44-AAC8-82A7EDD5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083463-4EEC-F243-B745-20897997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FFFB5-CECA-4DA9-A810-0D8C28CF4F47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B35D872-FC2B-484B-B8F8-2C88DC41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FB7C3E2-0528-4D4D-B097-395422C8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0B45E9-A5FD-4E6A-90A8-04630653381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>
            <a:extLst>
              <a:ext uri="{FF2B5EF4-FFF2-40B4-BE49-F238E27FC236}">
                <a16:creationId xmlns:a16="http://schemas.microsoft.com/office/drawing/2014/main" id="{86719C24-5EE4-4608-8280-7103E7F38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880" y="1265649"/>
            <a:ext cx="4389120" cy="11476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8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BBD9A8-0038-8F4B-86B6-64433B72428D}"/>
              </a:ext>
            </a:extLst>
          </p:cNvPr>
          <p:cNvGrpSpPr/>
          <p:nvPr userDrawn="1"/>
        </p:nvGrpSpPr>
        <p:grpSpPr>
          <a:xfrm>
            <a:off x="847481" y="2710818"/>
            <a:ext cx="1101969" cy="1308928"/>
            <a:chOff x="914400" y="1532514"/>
            <a:chExt cx="1101969" cy="14398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7CCAAA-67E1-1542-B5CB-9C4F82663117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03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00C3D0-7D27-504C-AD35-3E2E88BDA459}"/>
                </a:ext>
              </a:extLst>
            </p:cNvPr>
            <p:cNvSpPr/>
            <p:nvPr userDrawn="1"/>
          </p:nvSpPr>
          <p:spPr>
            <a:xfrm>
              <a:off x="914400" y="2450124"/>
              <a:ext cx="1093665" cy="4593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8D1CAC-B9E9-0443-A1C6-0567525A4672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#00376d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7604E-9824-3049-A79C-80061AA8381A}"/>
              </a:ext>
            </a:extLst>
          </p:cNvPr>
          <p:cNvGrpSpPr/>
          <p:nvPr userDrawn="1"/>
        </p:nvGrpSpPr>
        <p:grpSpPr>
          <a:xfrm>
            <a:off x="2999055" y="2710818"/>
            <a:ext cx="1101970" cy="1308928"/>
            <a:chOff x="914399" y="1532514"/>
            <a:chExt cx="1101970" cy="14398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412F6-5D80-EB4C-965C-694E78C0D89F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092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DE179-ECDC-8A4E-97F6-DEC5BBA9519C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9212C-2DD4-1346-8944-28D8643A11EF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#092940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00A795-690F-F842-A933-D02244148DCA}"/>
              </a:ext>
            </a:extLst>
          </p:cNvPr>
          <p:cNvGrpSpPr/>
          <p:nvPr userDrawn="1"/>
        </p:nvGrpSpPr>
        <p:grpSpPr>
          <a:xfrm>
            <a:off x="5105791" y="2707960"/>
            <a:ext cx="1101970" cy="1251765"/>
            <a:chOff x="914399" y="1532514"/>
            <a:chExt cx="1101970" cy="13769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CD12E8-FE76-BD4D-B6E8-A5758392C82D}"/>
                </a:ext>
              </a:extLst>
            </p:cNvPr>
            <p:cNvSpPr/>
            <p:nvPr userDrawn="1"/>
          </p:nvSpPr>
          <p:spPr>
            <a:xfrm>
              <a:off x="914400" y="1532514"/>
              <a:ext cx="1097280" cy="937553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F1E8F5-6445-804F-AC25-BD5B0643A8DE}"/>
                </a:ext>
              </a:extLst>
            </p:cNvPr>
            <p:cNvSpPr/>
            <p:nvPr userDrawn="1"/>
          </p:nvSpPr>
          <p:spPr>
            <a:xfrm>
              <a:off x="914399" y="2446948"/>
              <a:ext cx="1095375" cy="4625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594AA5-8F31-0342-8F96-5C4DCFAF9E4B}"/>
                </a:ext>
              </a:extLst>
            </p:cNvPr>
            <p:cNvSpPr txBox="1"/>
            <p:nvPr userDrawn="1"/>
          </p:nvSpPr>
          <p:spPr>
            <a:xfrm>
              <a:off x="937846" y="2572225"/>
              <a:ext cx="1078523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#588023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284276B-0897-1A4C-BF3D-DD6FE888F0A8}"/>
              </a:ext>
            </a:extLst>
          </p:cNvPr>
          <p:cNvSpPr txBox="1"/>
          <p:nvPr userDrawn="1"/>
        </p:nvSpPr>
        <p:spPr>
          <a:xfrm>
            <a:off x="763856" y="2169000"/>
            <a:ext cx="385010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Primary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0EC48-C1E8-7143-A0E4-681BA31F4E77}"/>
              </a:ext>
            </a:extLst>
          </p:cNvPr>
          <p:cNvSpPr txBox="1"/>
          <p:nvPr userDrawn="1"/>
        </p:nvSpPr>
        <p:spPr>
          <a:xfrm>
            <a:off x="801299" y="4073584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C100, M86, Y31, K18 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R29, G58, B107</a:t>
            </a:r>
            <a:endParaRPr 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A02E83-F0A6-F944-9756-EC2257107F0C}"/>
              </a:ext>
            </a:extLst>
          </p:cNvPr>
          <p:cNvSpPr txBox="1"/>
          <p:nvPr userDrawn="1"/>
        </p:nvSpPr>
        <p:spPr>
          <a:xfrm>
            <a:off x="2922856" y="4069902"/>
            <a:ext cx="19812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C86, M36, Y0, K75 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R9, G41, B64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AB1C1-E459-7A49-AC6E-1FA82D7BFF96}"/>
              </a:ext>
            </a:extLst>
          </p:cNvPr>
          <p:cNvSpPr txBox="1"/>
          <p:nvPr userDrawn="1"/>
        </p:nvSpPr>
        <p:spPr>
          <a:xfrm>
            <a:off x="5082513" y="4046254"/>
            <a:ext cx="216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CMYK - C69, M30, Y100, B14</a:t>
            </a:r>
          </a:p>
          <a:p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-  R88, G128, B35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9CAED8-151E-FB40-A519-4737EB26EEA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D5D50F-71F1-E948-B6C6-FE8BD3BCF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68E626B3-EFF3-BF40-B225-E3D3F6B93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03516"/>
            <a:ext cx="1719074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7BB0A50-2C04-5248-AA58-AF3D9D56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5ACF03-5020-044B-B2F5-386E59BE071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5AEA6DAD-D20D-404A-9240-B716DFE3399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9A326E52-6E88-0041-924E-320C5E448C0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sp>
        <p:nvSpPr>
          <p:cNvPr id="54" name="Subtitle 2">
            <a:extLst>
              <a:ext uri="{FF2B5EF4-FFF2-40B4-BE49-F238E27FC236}">
                <a16:creationId xmlns:a16="http://schemas.microsoft.com/office/drawing/2014/main" id="{8EE4F91B-4E43-CD40-9148-9566B2E98261}"/>
              </a:ext>
            </a:extLst>
          </p:cNvPr>
          <p:cNvSpPr txBox="1">
            <a:spLocks/>
          </p:cNvSpPr>
          <p:nvPr userDrawn="1"/>
        </p:nvSpPr>
        <p:spPr>
          <a:xfrm>
            <a:off x="2603194" y="6410922"/>
            <a:ext cx="8256457" cy="313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E0914B-C5F7-014F-896E-D2EECA7A511F}"/>
              </a:ext>
            </a:extLst>
          </p:cNvPr>
          <p:cNvSpPr txBox="1"/>
          <p:nvPr userDrawn="1"/>
        </p:nvSpPr>
        <p:spPr>
          <a:xfrm>
            <a:off x="1527245" y="256483"/>
            <a:ext cx="300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>
                <a:solidFill>
                  <a:schemeClr val="bg1"/>
                </a:solidFill>
              </a:rPr>
              <a:t>Homeowner</a:t>
            </a:r>
            <a:br>
              <a:rPr lang="en-US" sz="2200" b="0">
                <a:solidFill>
                  <a:schemeClr val="bg1"/>
                </a:solidFill>
              </a:rPr>
            </a:br>
            <a:r>
              <a:rPr lang="en-US" sz="2200" b="0">
                <a:solidFill>
                  <a:schemeClr val="bg1"/>
                </a:solidFill>
              </a:rPr>
              <a:t>Recovery Program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55771E-C485-4B4C-A9EF-A139AAA6714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588023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6A9D2E-3563-4CC0-A057-D6AAD87E3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76C47B9-D2D5-4709-AA1C-B4E1A098B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5B91BB0-4823-40F0-8422-47C2393093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29AF36-9E4A-4249-8015-C4BA0F826911}"/>
              </a:ext>
            </a:extLst>
          </p:cNvPr>
          <p:cNvSpPr txBox="1"/>
          <p:nvPr userDrawn="1"/>
        </p:nvSpPr>
        <p:spPr>
          <a:xfrm>
            <a:off x="1952315" y="180164"/>
            <a:ext cx="507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B0DB86-3131-463A-91B0-281E6CEEDB05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1B7AFBC8-CEE6-8767-E0AB-905285519E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1447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337" y="1290821"/>
            <a:ext cx="10443451" cy="115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412054"/>
            <a:ext cx="10443452" cy="366702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24128" y="2206527"/>
            <a:ext cx="1225329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789BCE-6E1E-7847-96D4-EADE0B89F03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" y="6241441"/>
            <a:ext cx="12192001" cy="1"/>
          </a:xfrm>
          <a:prstGeom prst="line">
            <a:avLst/>
          </a:prstGeom>
          <a:ln w="57150">
            <a:solidFill>
              <a:srgbClr val="568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9BF625-6B53-1346-A153-CB5185D2F212}"/>
              </a:ext>
            </a:extLst>
          </p:cNvPr>
          <p:cNvSpPr txBox="1"/>
          <p:nvPr userDrawn="1"/>
        </p:nvSpPr>
        <p:spPr>
          <a:xfrm>
            <a:off x="12423913" y="5059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24D9B-D3BC-4C4C-ACF6-6124238C0981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009" y="6406444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691DE2-74FD-1148-BF48-6D68AA7B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03516"/>
            <a:ext cx="1719073" cy="2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7/15/2024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25B0E9-C240-E847-842F-7B39A7A4E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4956" y="6403516"/>
            <a:ext cx="6292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A0184B1-A4B7-AD41-A430-338F6EEF4178}"/>
              </a:ext>
            </a:extLst>
          </p:cNvPr>
          <p:cNvSpPr txBox="1">
            <a:spLocks/>
          </p:cNvSpPr>
          <p:nvPr userDrawn="1"/>
        </p:nvSpPr>
        <p:spPr>
          <a:xfrm>
            <a:off x="2628145" y="6403516"/>
            <a:ext cx="8216635" cy="321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Tw Cen MT" panose="020B0602020104020603" pitchFamily="34" charset="0"/>
              <a:buNone/>
              <a:defRPr sz="16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5485"/>
              </a:buClr>
              <a:buFont typeface="Wingdings 3" pitchFamily="18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Haywood County administers the Affordable Housing Development Fund and Homeownership Assistance Program with support from the NC Office of Recovery and Resiliency. NCORR is a division of the NC Department of Public Safety.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64841B-0C0F-DE43-9854-5797F4E2D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4552" y="6410922"/>
            <a:ext cx="0" cy="282223"/>
          </a:xfrm>
          <a:prstGeom prst="line">
            <a:avLst/>
          </a:prstGeom>
          <a:ln w="12700">
            <a:solidFill>
              <a:srgbClr val="9A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4BC9B110-9017-1541-B9C3-83702B9AFC04}"/>
              </a:ext>
            </a:extLst>
          </p:cNvPr>
          <p:cNvPicPr/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9864"/>
          <a:stretch/>
        </p:blipFill>
        <p:spPr bwMode="auto">
          <a:xfrm>
            <a:off x="10951588" y="6377267"/>
            <a:ext cx="716915" cy="34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26DD3E8E-7B71-9C4E-A5E5-63FEAD5B556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03" y="6410922"/>
            <a:ext cx="334645" cy="3136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FCE8CD-26DF-A242-B748-5A2D90FAE6A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24808" y="0"/>
            <a:ext cx="2973286" cy="1128747"/>
            <a:chOff x="9072" y="360"/>
            <a:chExt cx="2808" cy="10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B3217A-CC70-8144-97B3-891229EE6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solidFill>
              <a:srgbClr val="003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3BCEBB-DF07-0A41-B534-0ADDB6031622}"/>
                </a:ext>
              </a:extLst>
            </p:cNvPr>
            <p:cNvPicPr>
              <a:picLocks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" y="650"/>
              <a:ext cx="221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D5D44D-1F77-4A59-8086-8C3F6D9CA4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6096" y="1"/>
            <a:ext cx="12198096" cy="1128747"/>
            <a:chOff x="360" y="360"/>
            <a:chExt cx="11520" cy="1066"/>
          </a:xfrm>
          <a:solidFill>
            <a:srgbClr val="9A722B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05CEFE-6ADC-4EEE-AD7C-1908B9EA2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2" y="360"/>
              <a:ext cx="2808" cy="1066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9E9611-2405-485F-81FA-630D640BE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" y="360"/>
              <a:ext cx="8712" cy="1066"/>
            </a:xfrm>
            <a:prstGeom prst="rect">
              <a:avLst/>
            </a:prstGeom>
            <a:solidFill>
              <a:srgbClr val="568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45A29BB-59CB-4843-A63F-45E9B733C8B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659094" y="371836"/>
            <a:ext cx="2020669" cy="35528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E708A59-16C7-4605-A202-D755DCB35395}"/>
              </a:ext>
            </a:extLst>
          </p:cNvPr>
          <p:cNvSpPr>
            <a:spLocks/>
          </p:cNvSpPr>
          <p:nvPr userDrawn="1"/>
        </p:nvSpPr>
        <p:spPr bwMode="auto">
          <a:xfrm>
            <a:off x="-6096" y="1"/>
            <a:ext cx="9224810" cy="1128747"/>
          </a:xfrm>
          <a:prstGeom prst="rect">
            <a:avLst/>
          </a:prstGeom>
          <a:solidFill>
            <a:srgbClr val="58802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773199-AAA5-4A27-A05C-6A5137B159EB}"/>
              </a:ext>
            </a:extLst>
          </p:cNvPr>
          <p:cNvSpPr txBox="1"/>
          <p:nvPr userDrawn="1"/>
        </p:nvSpPr>
        <p:spPr>
          <a:xfrm>
            <a:off x="1952316" y="180164"/>
            <a:ext cx="405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</a:rPr>
              <a:t>Haywood County Affordable Housing Programs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12073F-EEA6-4A4F-9B58-8E1298B87759}"/>
              </a:ext>
            </a:extLst>
          </p:cNvPr>
          <p:cNvSpPr/>
          <p:nvPr userDrawn="1"/>
        </p:nvSpPr>
        <p:spPr>
          <a:xfrm>
            <a:off x="193841" y="140701"/>
            <a:ext cx="1599216" cy="1599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circle with a house and trees&#10;&#10;Description automatically generated">
            <a:extLst>
              <a:ext uri="{FF2B5EF4-FFF2-40B4-BE49-F238E27FC236}">
                <a16:creationId xmlns:a16="http://schemas.microsoft.com/office/drawing/2014/main" id="{7FD687F9-BEBD-A005-C76D-316E365241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9375" y="1801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 cap="none" spc="0" baseline="0">
          <a:solidFill>
            <a:srgbClr val="0929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70C0"/>
        </a:buClr>
        <a:buSzPct val="100000"/>
        <a:buFont typeface="Tw Cen MT" panose="020B0602020104020603" pitchFamily="34" charset="0"/>
        <a:buChar char=" 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92940"/>
        </a:buClr>
        <a:buFont typeface="Wingdings 3" pitchFamily="18" charset="2"/>
        <a:buChar char="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Affordable Housing Development Fund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`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20740-9015-F930-502B-952AB7DB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10" y="2485791"/>
            <a:ext cx="3413125" cy="341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2C8AD-67D5-F078-A7FC-1394A01E5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04" b="17304"/>
          <a:stretch/>
        </p:blipFill>
        <p:spPr>
          <a:xfrm>
            <a:off x="4994073" y="3020324"/>
            <a:ext cx="6457950" cy="23440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05808-BF91-AB9D-22D9-B3BA7782FC77}"/>
              </a:ext>
            </a:extLst>
          </p:cNvPr>
          <p:cNvCxnSpPr/>
          <p:nvPr/>
        </p:nvCxnSpPr>
        <p:spPr>
          <a:xfrm>
            <a:off x="4994073" y="2723915"/>
            <a:ext cx="0" cy="3175001"/>
          </a:xfrm>
          <a:prstGeom prst="line">
            <a:avLst/>
          </a:prstGeom>
          <a:ln w="76200">
            <a:solidFill>
              <a:srgbClr val="58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77376"/>
            <a:ext cx="6960619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Projects: Harkins Avenue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10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040814" y="3147809"/>
            <a:ext cx="5759129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USDA Self-Help Housing: Is an owner-built “sweat equity” program for first time homeowners, supervised by a construction supervisor.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 “sweat-equity” is often counted as part of the homeowner’s down payment or equity in the home.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The USDA Self-Help Program is helping fund admin capacity, a construction supervisor &amp; assistants, training, and equipment.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EF626-ADA4-B9BF-69BB-1F37092B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43" y="2886937"/>
            <a:ext cx="5073258" cy="24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77376"/>
            <a:ext cx="6960619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Projects: Harkins Avenue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Letters of Support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EF626-ADA4-B9BF-69BB-1F37092B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2" y="3017747"/>
            <a:ext cx="5073258" cy="2429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FDE49-CB54-C57C-86F9-1C31EB78F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2" t="8881" r="9943" b="10781"/>
          <a:stretch/>
        </p:blipFill>
        <p:spPr>
          <a:xfrm>
            <a:off x="2637627" y="2357769"/>
            <a:ext cx="1538515" cy="214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36FC9-6807-59A3-40B7-16703B22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07" y="4741049"/>
            <a:ext cx="2333664" cy="1015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1D435-20EA-7583-4D0A-C8A5BECC7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386" y="4893803"/>
            <a:ext cx="3760842" cy="846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D9536-4EB7-9D64-5B6B-9F2DE12B9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07" y="2544844"/>
            <a:ext cx="1756715" cy="1768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AB40A-4BB5-78F8-CCAF-FAF217DBE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807" y="2560319"/>
            <a:ext cx="1737360" cy="1737360"/>
          </a:xfrm>
          <a:prstGeom prst="ellipse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B72903-68E5-35DC-A056-C6D1795CBDA8}"/>
              </a:ext>
            </a:extLst>
          </p:cNvPr>
          <p:cNvCxnSpPr/>
          <p:nvPr/>
        </p:nvCxnSpPr>
        <p:spPr>
          <a:xfrm>
            <a:off x="6901542" y="2645228"/>
            <a:ext cx="0" cy="3175001"/>
          </a:xfrm>
          <a:prstGeom prst="line">
            <a:avLst/>
          </a:prstGeom>
          <a:ln w="76200">
            <a:solidFill>
              <a:srgbClr val="65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4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1" y="1354415"/>
            <a:ext cx="3869076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Special Thanks To: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1C374-4DDE-5756-6626-34133346CAED}"/>
              </a:ext>
            </a:extLst>
          </p:cNvPr>
          <p:cNvSpPr txBox="1"/>
          <p:nvPr/>
        </p:nvSpPr>
        <p:spPr>
          <a:xfrm>
            <a:off x="1040814" y="2778479"/>
            <a:ext cx="5759129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NCORR Team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Evaluation Panel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Haywood County Team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FCA0A0-E447-12A2-6297-5C5A9B38C8A5}"/>
              </a:ext>
            </a:extLst>
          </p:cNvPr>
          <p:cNvSpPr txBox="1">
            <a:spLocks/>
          </p:cNvSpPr>
          <p:nvPr/>
        </p:nvSpPr>
        <p:spPr>
          <a:xfrm>
            <a:off x="7510125" y="2871088"/>
            <a:ext cx="3869076" cy="10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rgbClr val="0929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Any Questions?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6E2B01-3527-7C82-6A8D-9052E26F175B}"/>
              </a:ext>
            </a:extLst>
          </p:cNvPr>
          <p:cNvCxnSpPr/>
          <p:nvPr/>
        </p:nvCxnSpPr>
        <p:spPr>
          <a:xfrm>
            <a:off x="6429828" y="2086428"/>
            <a:ext cx="0" cy="3175001"/>
          </a:xfrm>
          <a:prstGeom prst="line">
            <a:avLst/>
          </a:prstGeom>
          <a:ln w="76200">
            <a:solidFill>
              <a:srgbClr val="092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8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Workforce Housing Need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953729" y="2535868"/>
            <a:ext cx="4629683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Haywood County 3</a:t>
            </a:r>
            <a:r>
              <a:rPr lang="en-US" baseline="30000"/>
              <a:t>rd</a:t>
            </a:r>
            <a:r>
              <a:rPr lang="en-US"/>
              <a:t> fastest growing in region 2010-20</a:t>
            </a:r>
            <a:r>
              <a:rPr lang="en-US" baseline="30000"/>
              <a:t>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Minimum $49,480 income (almost $24/hour) to afford 2-bedroom apartment</a:t>
            </a:r>
            <a:r>
              <a:rPr lang="en-US" baseline="30000"/>
              <a:t>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52% of Haywood renters cost-burdened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20% spending over 50% of annual gross income on 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A88BC-4A10-5B4F-CE50-6A804EBB9D99}"/>
              </a:ext>
            </a:extLst>
          </p:cNvPr>
          <p:cNvSpPr txBox="1"/>
          <p:nvPr/>
        </p:nvSpPr>
        <p:spPr>
          <a:xfrm>
            <a:off x="8740105" y="5419048"/>
            <a:ext cx="4727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400"/>
              <a:t>Bowen National Research, 2022</a:t>
            </a:r>
          </a:p>
          <a:p>
            <a:pPr marL="342900" indent="-342900">
              <a:buAutoNum type="arabicPlain"/>
            </a:pPr>
            <a:r>
              <a:rPr lang="en-US" sz="1400"/>
              <a:t>North Carolina Housing Coalition</a:t>
            </a:r>
          </a:p>
          <a:p>
            <a:pPr marL="342900" indent="-342900">
              <a:buAutoNum type="arabicPlain"/>
            </a:pPr>
            <a:r>
              <a:rPr lang="en-US" sz="1400"/>
              <a:t>Haywood Chamber of Commerce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4E1E-A1FE-0CBB-E3CB-E72FE23ADB82}"/>
              </a:ext>
            </a:extLst>
          </p:cNvPr>
          <p:cNvSpPr txBox="1"/>
          <p:nvPr/>
        </p:nvSpPr>
        <p:spPr>
          <a:xfrm>
            <a:off x="6533685" y="2452005"/>
            <a:ext cx="3919971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Home prices up 12+% annually</a:t>
            </a:r>
            <a:r>
              <a:rPr lang="en-US" baseline="30000"/>
              <a:t>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7FBA9D3-F89B-5408-58A5-9E5EE4122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356000"/>
              </p:ext>
            </p:extLst>
          </p:nvPr>
        </p:nvGraphicFramePr>
        <p:xfrm>
          <a:off x="6612343" y="3651407"/>
          <a:ext cx="4336203" cy="17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C831B4-1553-A8FE-89EC-1F00BB2CAE5D}"/>
              </a:ext>
            </a:extLst>
          </p:cNvPr>
          <p:cNvSpPr txBox="1"/>
          <p:nvPr/>
        </p:nvSpPr>
        <p:spPr>
          <a:xfrm>
            <a:off x="7579360" y="311002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Median Sales Price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867EE-8623-7BCB-D7F3-16D983580CF0}"/>
              </a:ext>
            </a:extLst>
          </p:cNvPr>
          <p:cNvSpPr txBox="1"/>
          <p:nvPr/>
        </p:nvSpPr>
        <p:spPr>
          <a:xfrm>
            <a:off x="7245063" y="448895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$325,000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002BE-9370-7004-0756-ABDECD17886D}"/>
              </a:ext>
            </a:extLst>
          </p:cNvPr>
          <p:cNvSpPr txBox="1"/>
          <p:nvPr/>
        </p:nvSpPr>
        <p:spPr>
          <a:xfrm>
            <a:off x="9244740" y="371493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$365,000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92095-F60F-E806-C6B6-47ACDCFE9B5D}"/>
              </a:ext>
            </a:extLst>
          </p:cNvPr>
          <p:cNvSpPr txBox="1"/>
          <p:nvPr/>
        </p:nvSpPr>
        <p:spPr>
          <a:xfrm rot="-1920000">
            <a:off x="8246209" y="394756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12.3%</a:t>
            </a:r>
          </a:p>
        </p:txBody>
      </p:sp>
    </p:spTree>
    <p:extLst>
      <p:ext uri="{BB962C8B-B14F-4D97-AF65-F5344CB8AC3E}">
        <p14:creationId xmlns:p14="http://schemas.microsoft.com/office/powerpoint/2010/main" val="270865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77376"/>
            <a:ext cx="8992470" cy="1045887"/>
          </a:xfrm>
        </p:spPr>
        <p:txBody>
          <a:bodyPr/>
          <a:lstStyle/>
          <a:p>
            <a:r>
              <a:rPr lang="en-US"/>
              <a:t>Area Median Income for Haywood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026300" y="4711318"/>
            <a:ext cx="5759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Low Moderate Income (LMI): 80% AMI or lower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B1AB5-1375-BB51-E724-9E3854F2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1" y="2777628"/>
            <a:ext cx="10640882" cy="17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990014" y="2705145"/>
            <a:ext cx="63687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Project: 84 units,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100% of the units will be set aside for LMI individuals.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14% of the units will be set aside for individuals with physical impairments.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2% of the units will be equipped with features for individuals with sight or hearing impairments.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Projected Timeline: Q4 2024 through Q4 2026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Ask: $3.5 Million of $21.5 Million total project cost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Final Environmental &amp; Architectural Review 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1" t="13405" r="15364" b="11832"/>
          <a:stretch/>
        </p:blipFill>
        <p:spPr>
          <a:xfrm>
            <a:off x="7547428" y="2918725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3024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253999" y="2567216"/>
            <a:ext cx="7982858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Dogwood Health Trust Grant: Acquisition of the property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Town of Waynesville Sewer Grant: An in kind grant allocation from the town to cover the cost of extending a sewer infrastructure to the property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Pigeon River Fund Grant: A grant to amplify the constructed wetland stormwater amenity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USDA Permanent Financing: MHO is working with Bellwether Enterprise to utilize a USDA 538 loan as permanent financing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North Carolina Housing Finance Agency (NCHFA): A Rental Production Program Loan- A soft, cashflow loan serving as soft mezzanine financing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8018393" y="2857740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173037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247210" y="2896306"/>
            <a:ext cx="5581613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Low Income Housing Tax Credit (LIHTC) Equity: MHO was awarded a competitive 9% LIHTC, awarded a one-time bonus point aimed towards aiding Haywood County from the effects of Tropical Storm Fred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/>
              <a:t>“With these matching funds in the current capital stack, for every dollar of CDBG-DR funding in Balsam Edge, $5.14 of other sources will be leveraged.”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7547428" y="2896306"/>
            <a:ext cx="4057647" cy="2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2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4" y="120973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Housing Opportunities: Balsam Edge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Letters of Support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7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pic>
        <p:nvPicPr>
          <p:cNvPr id="9" name="Picture 8" descr="A logo for a housing company&#10;&#10;Description automatically generated">
            <a:extLst>
              <a:ext uri="{FF2B5EF4-FFF2-40B4-BE49-F238E27FC236}">
                <a16:creationId xmlns:a16="http://schemas.microsoft.com/office/drawing/2014/main" id="{C5AB93B1-4B5F-4B9E-FB00-8E8CC9B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13405" r="15364" b="11832"/>
          <a:stretch/>
        </p:blipFill>
        <p:spPr>
          <a:xfrm>
            <a:off x="7547428" y="2918725"/>
            <a:ext cx="4057647" cy="2619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D3FFF-6C5B-9D49-729B-0C2006818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06" y="2400302"/>
            <a:ext cx="1730828" cy="1730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1A8E4-53F7-0B08-FFAD-46ACFDA7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4" y="4275810"/>
            <a:ext cx="2304978" cy="1730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36858-F1FB-8CBF-8918-524902A34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198" y="4081682"/>
            <a:ext cx="2024742" cy="202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910E7-B2D9-5D25-C3F1-B633A44A2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394" b="25944"/>
          <a:stretch/>
        </p:blipFill>
        <p:spPr>
          <a:xfrm>
            <a:off x="3101036" y="2703285"/>
            <a:ext cx="4114800" cy="14514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624595-FFC8-59C1-A849-50F728025BCF}"/>
              </a:ext>
            </a:extLst>
          </p:cNvPr>
          <p:cNvCxnSpPr/>
          <p:nvPr/>
        </p:nvCxnSpPr>
        <p:spPr>
          <a:xfrm>
            <a:off x="7547428" y="2703285"/>
            <a:ext cx="0" cy="3175001"/>
          </a:xfrm>
          <a:prstGeom prst="line">
            <a:avLst/>
          </a:prstGeom>
          <a:ln w="76200">
            <a:solidFill>
              <a:srgbClr val="016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4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10" y="1354415"/>
            <a:ext cx="10443451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Projects: Harkins Avenue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8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040814" y="2778479"/>
            <a:ext cx="5759129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Project: 23 units,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Projected Timeline: Q2 2025 through Q3 2027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Ask: $2.5 Million of $10.2 Million total project cost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Complete: Phase 1 environmental review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Zoning variance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Restrictive covenants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Deed Restrictions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EF626-ADA4-B9BF-69BB-1F37092B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43" y="2886937"/>
            <a:ext cx="5073258" cy="24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357D-627D-2C03-2182-DB3FEAF5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3" y="1277376"/>
            <a:ext cx="6960619" cy="104588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Mountain Projects: Harkins Avenue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Existing Funding Sources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F39-959A-1849-AC91-56EA9FB1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95000"/>
                    <a:lumOff val="5000"/>
                  </a:srgbClr>
                </a:solidFill>
              </a:rPr>
              <a:t>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C52D-9441-8844-94FB-A3F0A3F11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7/15/2024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E8E-AD72-FF29-37DF-BBDA425573BA}"/>
              </a:ext>
            </a:extLst>
          </p:cNvPr>
          <p:cNvSpPr txBox="1"/>
          <p:nvPr/>
        </p:nvSpPr>
        <p:spPr>
          <a:xfrm>
            <a:off x="1040814" y="3147809"/>
            <a:ext cx="5759129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Dogwood Health Trust has committed to paying for phase I and II of environmental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McGill has completed the phase I environmental report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Dogwood Health Trust Grant for the acquisition of the property in September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EF626-ADA4-B9BF-69BB-1F37092B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14" y="2886935"/>
            <a:ext cx="5073258" cy="24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1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BuildNC-Colors 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8341FBCA72B42934EDEF2A133AA21" ma:contentTypeVersion="13" ma:contentTypeDescription="Create a new document." ma:contentTypeScope="" ma:versionID="ba79d3bec9ef3a0b007639ae0fb8c29a">
  <xsd:schema xmlns:xsd="http://www.w3.org/2001/XMLSchema" xmlns:xs="http://www.w3.org/2001/XMLSchema" xmlns:p="http://schemas.microsoft.com/office/2006/metadata/properties" xmlns:ns3="da216ed6-fcf9-4af8-b337-5ed644297d39" xmlns:ns4="10e043b7-5a5f-4642-b542-1b35bdf8084a" targetNamespace="http://schemas.microsoft.com/office/2006/metadata/properties" ma:root="true" ma:fieldsID="0c890c5c6f17958e4efa859d8fb98b36" ns3:_="" ns4:_="">
    <xsd:import namespace="da216ed6-fcf9-4af8-b337-5ed644297d39"/>
    <xsd:import namespace="10e043b7-5a5f-4642-b542-1b35bdf808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16ed6-fcf9-4af8-b337-5ed644297d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043b7-5a5f-4642-b542-1b35bdf808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216ed6-fcf9-4af8-b337-5ed644297d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EA603-8053-4B49-AACA-B0ED343006A8}">
  <ds:schemaRefs>
    <ds:schemaRef ds:uri="10e043b7-5a5f-4642-b542-1b35bdf8084a"/>
    <ds:schemaRef ds:uri="da216ed6-fcf9-4af8-b337-5ed644297d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A8FCC5-B34D-48AA-8ADB-A223A0444155}">
  <ds:schemaRefs>
    <ds:schemaRef ds:uri="10e043b7-5a5f-4642-b542-1b35bdf8084a"/>
    <ds:schemaRef ds:uri="da216ed6-fcf9-4af8-b337-5ed644297d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75989E-4794-44D3-B4F1-0C480F681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629</Words>
  <Application>Microsoft Office PowerPoint</Application>
  <PresentationFormat>Widescreen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Tw Cen MT</vt:lpstr>
      <vt:lpstr>Wingdings 3</vt:lpstr>
      <vt:lpstr>Integral</vt:lpstr>
      <vt:lpstr>Affordable Housing Development Fund</vt:lpstr>
      <vt:lpstr>Workforce Housing Need</vt:lpstr>
      <vt:lpstr>Area Median Income for Haywood County</vt:lpstr>
      <vt:lpstr>Mountain Housing Opportunities: Balsam Edge</vt:lpstr>
      <vt:lpstr>Mountain Housing Opportunities: Balsam Edge Existing Funding Sources</vt:lpstr>
      <vt:lpstr>Mountain Housing Opportunities: Balsam Edge Existing Funding Sources</vt:lpstr>
      <vt:lpstr>Mountain Housing Opportunities: Balsam Edge Letters of Support</vt:lpstr>
      <vt:lpstr>Mountain Projects: Harkins Avenue</vt:lpstr>
      <vt:lpstr>Mountain Projects: Harkins Avenue Existing Funding Sources</vt:lpstr>
      <vt:lpstr>Mountain Projects: Harkins Avenue Existing Funding Sources</vt:lpstr>
      <vt:lpstr>Mountain Projects: Harkins Avenue Letters of Support</vt:lpstr>
      <vt:lpstr>Special Thanks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Alma</dc:creator>
  <cp:lastModifiedBy>Hannah White</cp:lastModifiedBy>
  <cp:revision>1</cp:revision>
  <cp:lastPrinted>2024-07-11T13:55:36Z</cp:lastPrinted>
  <dcterms:created xsi:type="dcterms:W3CDTF">2020-02-17T19:53:01Z</dcterms:created>
  <dcterms:modified xsi:type="dcterms:W3CDTF">2025-02-03T19:44:26Z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0x010100EEC8341FBCA72B42934EDEF2A133AA21</vt:lpwstr>
  </property>
</Properties>
</file>