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5" r:id="rId4"/>
  </p:sldMasterIdLst>
  <p:notesMasterIdLst>
    <p:notesMasterId r:id="rId12"/>
  </p:notesMasterIdLst>
  <p:handoutMasterIdLst>
    <p:handoutMasterId r:id="rId13"/>
  </p:handoutMasterIdLst>
  <p:sldIdLst>
    <p:sldId id="350" r:id="rId5"/>
    <p:sldId id="341" r:id="rId6"/>
    <p:sldId id="344" r:id="rId7"/>
    <p:sldId id="343" r:id="rId8"/>
    <p:sldId id="345" r:id="rId9"/>
    <p:sldId id="340" r:id="rId10"/>
    <p:sldId id="351" r:id="rId11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  <p15:guide id="3" orient="horz" pos="1752" userDrawn="1">
          <p15:clr>
            <a:srgbClr val="A4A3A4"/>
          </p15:clr>
        </p15:guide>
        <p15:guide id="4" pos="554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EFE394D-49AD-F582-46CB-997B1994A043}" name="Gomez, Edgar" initials="GE" userId="S::edgar.gomez@ncdps.gov::8afe6e5f-89bd-4e3c-924c-8d6b56525df7" providerId="AD"/>
  <p188:author id="{F2AB529C-1F4B-BBC5-5622-CC4049FE845D}" name="Kastleman, Catherine" initials="KC" userId="S::catherine.kastleman@ncdps.gov::86132dfa-2f96-4226-a9cd-992f97240480" providerId="AD"/>
  <p188:author id="{4DCD6CB3-DA96-9CBD-3D24-70535FEC3E6D}" name="Castro, Cesar E" initials="CCE" userId="S::Cesar.Castro@ncdps.gov::7a3ee346-a1db-4ff4-ba34-3b8466decc6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2940"/>
    <a:srgbClr val="588023"/>
    <a:srgbClr val="233755"/>
    <a:srgbClr val="BCA453"/>
    <a:srgbClr val="14463D"/>
    <a:srgbClr val="0A3C73"/>
    <a:srgbClr val="65055E"/>
    <a:srgbClr val="01684F"/>
    <a:srgbClr val="E7E7E7"/>
    <a:srgbClr val="CCD8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84C0007-CDEB-4F97-AD56-EE2C6B5D40DD}" v="1" dt="2025-04-08T14:15:28.90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74" y="78"/>
      </p:cViewPr>
      <p:guideLst>
        <p:guide pos="3840"/>
        <p:guide orient="horz" pos="2160"/>
        <p:guide orient="horz" pos="1752"/>
        <p:guide pos="554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nnah White" userId="998365fc-07b6-4ecd-903c-93abb8a81858" providerId="ADAL" clId="{984C0007-CDEB-4F97-AD56-EE2C6B5D40DD}"/>
    <pc:docChg chg="custSel modSld">
      <pc:chgData name="Hannah White" userId="998365fc-07b6-4ecd-903c-93abb8a81858" providerId="ADAL" clId="{984C0007-CDEB-4F97-AD56-EE2C6B5D40DD}" dt="2025-04-08T14:15:44.005" v="3" actId="14100"/>
      <pc:docMkLst>
        <pc:docMk/>
      </pc:docMkLst>
      <pc:sldChg chg="addSp delSp modSp mod">
        <pc:chgData name="Hannah White" userId="998365fc-07b6-4ecd-903c-93abb8a81858" providerId="ADAL" clId="{984C0007-CDEB-4F97-AD56-EE2C6B5D40DD}" dt="2025-04-08T14:15:44.005" v="3" actId="14100"/>
        <pc:sldMkLst>
          <pc:docMk/>
          <pc:sldMk cId="4035783582" sldId="351"/>
        </pc:sldMkLst>
        <pc:picChg chg="add mod">
          <ac:chgData name="Hannah White" userId="998365fc-07b6-4ecd-903c-93abb8a81858" providerId="ADAL" clId="{984C0007-CDEB-4F97-AD56-EE2C6B5D40DD}" dt="2025-04-08T14:15:44.005" v="3" actId="14100"/>
          <ac:picMkLst>
            <pc:docMk/>
            <pc:sldMk cId="4035783582" sldId="351"/>
            <ac:picMk id="6" creationId="{DD0FE0AA-7C7D-41C3-76BC-DEF48460DC09}"/>
          </ac:picMkLst>
        </pc:picChg>
        <pc:picChg chg="del">
          <ac:chgData name="Hannah White" userId="998365fc-07b6-4ecd-903c-93abb8a81858" providerId="ADAL" clId="{984C0007-CDEB-4F97-AD56-EE2C6B5D40DD}" dt="2025-04-08T14:15:33.549" v="1" actId="478"/>
          <ac:picMkLst>
            <pc:docMk/>
            <pc:sldMk cId="4035783582" sldId="351"/>
            <ac:picMk id="7" creationId="{E9CB1AB5-1375-BB51-E724-9E3854F2B2CB}"/>
          </ac:picMkLst>
        </pc:picChg>
      </pc:sldChg>
    </pc:docChg>
  </pc:docChgLst>
  <pc:docChgLst>
    <pc:chgData name="Hannah White" userId="998365fc-07b6-4ecd-903c-93abb8a81858" providerId="ADAL" clId="{9D824A88-A03C-43F6-BBCB-2BAA3F577F7F}"/>
    <pc:docChg chg="custSel delSld modSld sldOrd">
      <pc:chgData name="Hannah White" userId="998365fc-07b6-4ecd-903c-93abb8a81858" providerId="ADAL" clId="{9D824A88-A03C-43F6-BBCB-2BAA3F577F7F}" dt="2025-04-02T15:05:09.906" v="350" actId="20577"/>
      <pc:docMkLst>
        <pc:docMk/>
      </pc:docMkLst>
      <pc:sldChg chg="modSp mod ord modShow">
        <pc:chgData name="Hannah White" userId="998365fc-07b6-4ecd-903c-93abb8a81858" providerId="ADAL" clId="{9D824A88-A03C-43F6-BBCB-2BAA3F577F7F}" dt="2025-04-02T13:56:58.525" v="148" actId="729"/>
        <pc:sldMkLst>
          <pc:docMk/>
          <pc:sldMk cId="2708657069" sldId="340"/>
        </pc:sldMkLst>
        <pc:spChg chg="mod">
          <ac:chgData name="Hannah White" userId="998365fc-07b6-4ecd-903c-93abb8a81858" providerId="ADAL" clId="{9D824A88-A03C-43F6-BBCB-2BAA3F577F7F}" dt="2025-04-02T13:53:15.030" v="82" actId="20577"/>
          <ac:spMkLst>
            <pc:docMk/>
            <pc:sldMk cId="2708657069" sldId="340"/>
            <ac:spMk id="4" creationId="{3901C52D-9441-8844-94FB-A3F0A3F11177}"/>
          </ac:spMkLst>
        </pc:spChg>
      </pc:sldChg>
      <pc:sldChg chg="modSp mod">
        <pc:chgData name="Hannah White" userId="998365fc-07b6-4ecd-903c-93abb8a81858" providerId="ADAL" clId="{9D824A88-A03C-43F6-BBCB-2BAA3F577F7F}" dt="2025-04-02T15:03:36.571" v="344" actId="20577"/>
        <pc:sldMkLst>
          <pc:docMk/>
          <pc:sldMk cId="2923123308" sldId="341"/>
        </pc:sldMkLst>
        <pc:spChg chg="mod">
          <ac:chgData name="Hannah White" userId="998365fc-07b6-4ecd-903c-93abb8a81858" providerId="ADAL" clId="{9D824A88-A03C-43F6-BBCB-2BAA3F577F7F}" dt="2025-04-02T15:03:36.571" v="344" actId="20577"/>
          <ac:spMkLst>
            <pc:docMk/>
            <pc:sldMk cId="2923123308" sldId="341"/>
            <ac:spMk id="3" creationId="{30058E8E-AD72-FF29-37DF-BBDA425573BA}"/>
          </ac:spMkLst>
        </pc:spChg>
        <pc:spChg chg="mod">
          <ac:chgData name="Hannah White" userId="998365fc-07b6-4ecd-903c-93abb8a81858" providerId="ADAL" clId="{9D824A88-A03C-43F6-BBCB-2BAA3F577F7F}" dt="2025-04-02T13:52:48.293" v="74" actId="20577"/>
          <ac:spMkLst>
            <pc:docMk/>
            <pc:sldMk cId="2923123308" sldId="341"/>
            <ac:spMk id="4" creationId="{3901C52D-9441-8844-94FB-A3F0A3F11177}"/>
          </ac:spMkLst>
        </pc:spChg>
        <pc:spChg chg="mod">
          <ac:chgData name="Hannah White" userId="998365fc-07b6-4ecd-903c-93abb8a81858" providerId="ADAL" clId="{9D824A88-A03C-43F6-BBCB-2BAA3F577F7F}" dt="2025-04-02T14:00:34.987" v="301" actId="20577"/>
          <ac:spMkLst>
            <pc:docMk/>
            <pc:sldMk cId="2923123308" sldId="341"/>
            <ac:spMk id="5" creationId="{6441DF39-959A-1849-AC91-56EA9FB13BE0}"/>
          </ac:spMkLst>
        </pc:spChg>
      </pc:sldChg>
      <pc:sldChg chg="del">
        <pc:chgData name="Hannah White" userId="998365fc-07b6-4ecd-903c-93abb8a81858" providerId="ADAL" clId="{9D824A88-A03C-43F6-BBCB-2BAA3F577F7F}" dt="2025-04-02T13:51:50.287" v="42" actId="2696"/>
        <pc:sldMkLst>
          <pc:docMk/>
          <pc:sldMk cId="2332281607" sldId="342"/>
        </pc:sldMkLst>
      </pc:sldChg>
      <pc:sldChg chg="modSp mod">
        <pc:chgData name="Hannah White" userId="998365fc-07b6-4ecd-903c-93abb8a81858" providerId="ADAL" clId="{9D824A88-A03C-43F6-BBCB-2BAA3F577F7F}" dt="2025-04-02T14:00:46.866" v="305" actId="20577"/>
        <pc:sldMkLst>
          <pc:docMk/>
          <pc:sldMk cId="2543389963" sldId="343"/>
        </pc:sldMkLst>
        <pc:spChg chg="mod">
          <ac:chgData name="Hannah White" userId="998365fc-07b6-4ecd-903c-93abb8a81858" providerId="ADAL" clId="{9D824A88-A03C-43F6-BBCB-2BAA3F577F7F}" dt="2025-04-02T13:52:34.581" v="66" actId="20577"/>
          <ac:spMkLst>
            <pc:docMk/>
            <pc:sldMk cId="2543389963" sldId="343"/>
            <ac:spMk id="4" creationId="{3901C52D-9441-8844-94FB-A3F0A3F11177}"/>
          </ac:spMkLst>
        </pc:spChg>
        <pc:spChg chg="mod">
          <ac:chgData name="Hannah White" userId="998365fc-07b6-4ecd-903c-93abb8a81858" providerId="ADAL" clId="{9D824A88-A03C-43F6-BBCB-2BAA3F577F7F}" dt="2025-04-02T14:00:46.866" v="305" actId="20577"/>
          <ac:spMkLst>
            <pc:docMk/>
            <pc:sldMk cId="2543389963" sldId="343"/>
            <ac:spMk id="5" creationId="{6441DF39-959A-1849-AC91-56EA9FB13BE0}"/>
          </ac:spMkLst>
        </pc:spChg>
      </pc:sldChg>
      <pc:sldChg chg="modSp mod ord">
        <pc:chgData name="Hannah White" userId="998365fc-07b6-4ecd-903c-93abb8a81858" providerId="ADAL" clId="{9D824A88-A03C-43F6-BBCB-2BAA3F577F7F}" dt="2025-04-02T15:05:09.906" v="350" actId="20577"/>
        <pc:sldMkLst>
          <pc:docMk/>
          <pc:sldMk cId="2000924760" sldId="344"/>
        </pc:sldMkLst>
        <pc:spChg chg="mod">
          <ac:chgData name="Hannah White" userId="998365fc-07b6-4ecd-903c-93abb8a81858" providerId="ADAL" clId="{9D824A88-A03C-43F6-BBCB-2BAA3F577F7F}" dt="2025-04-02T15:05:09.906" v="350" actId="20577"/>
          <ac:spMkLst>
            <pc:docMk/>
            <pc:sldMk cId="2000924760" sldId="344"/>
            <ac:spMk id="3" creationId="{30058E8E-AD72-FF29-37DF-BBDA425573BA}"/>
          </ac:spMkLst>
        </pc:spChg>
        <pc:spChg chg="mod">
          <ac:chgData name="Hannah White" userId="998365fc-07b6-4ecd-903c-93abb8a81858" providerId="ADAL" clId="{9D824A88-A03C-43F6-BBCB-2BAA3F577F7F}" dt="2025-04-02T13:52:17.834" v="58" actId="20577"/>
          <ac:spMkLst>
            <pc:docMk/>
            <pc:sldMk cId="2000924760" sldId="344"/>
            <ac:spMk id="4" creationId="{3901C52D-9441-8844-94FB-A3F0A3F11177}"/>
          </ac:spMkLst>
        </pc:spChg>
        <pc:spChg chg="mod">
          <ac:chgData name="Hannah White" userId="998365fc-07b6-4ecd-903c-93abb8a81858" providerId="ADAL" clId="{9D824A88-A03C-43F6-BBCB-2BAA3F577F7F}" dt="2025-04-02T14:00:40.581" v="303" actId="20577"/>
          <ac:spMkLst>
            <pc:docMk/>
            <pc:sldMk cId="2000924760" sldId="344"/>
            <ac:spMk id="5" creationId="{6441DF39-959A-1849-AC91-56EA9FB13BE0}"/>
          </ac:spMkLst>
        </pc:spChg>
      </pc:sldChg>
      <pc:sldChg chg="modSp mod">
        <pc:chgData name="Hannah White" userId="998365fc-07b6-4ecd-903c-93abb8a81858" providerId="ADAL" clId="{9D824A88-A03C-43F6-BBCB-2BAA3F577F7F}" dt="2025-04-02T14:00:51.418" v="307" actId="20577"/>
        <pc:sldMkLst>
          <pc:docMk/>
          <pc:sldMk cId="2535647844" sldId="345"/>
        </pc:sldMkLst>
        <pc:spChg chg="mod">
          <ac:chgData name="Hannah White" userId="998365fc-07b6-4ecd-903c-93abb8a81858" providerId="ADAL" clId="{9D824A88-A03C-43F6-BBCB-2BAA3F577F7F}" dt="2025-04-02T13:52:01.821" v="50" actId="20577"/>
          <ac:spMkLst>
            <pc:docMk/>
            <pc:sldMk cId="2535647844" sldId="345"/>
            <ac:spMk id="4" creationId="{3901C52D-9441-8844-94FB-A3F0A3F11177}"/>
          </ac:spMkLst>
        </pc:spChg>
        <pc:spChg chg="mod">
          <ac:chgData name="Hannah White" userId="998365fc-07b6-4ecd-903c-93abb8a81858" providerId="ADAL" clId="{9D824A88-A03C-43F6-BBCB-2BAA3F577F7F}" dt="2025-04-02T14:00:51.418" v="307" actId="20577"/>
          <ac:spMkLst>
            <pc:docMk/>
            <pc:sldMk cId="2535647844" sldId="345"/>
            <ac:spMk id="5" creationId="{6441DF39-959A-1849-AC91-56EA9FB13BE0}"/>
          </ac:spMkLst>
        </pc:spChg>
      </pc:sldChg>
      <pc:sldChg chg="del">
        <pc:chgData name="Hannah White" userId="998365fc-07b6-4ecd-903c-93abb8a81858" providerId="ADAL" clId="{9D824A88-A03C-43F6-BBCB-2BAA3F577F7F}" dt="2025-04-02T13:51:35.936" v="38" actId="2696"/>
        <pc:sldMkLst>
          <pc:docMk/>
          <pc:sldMk cId="60756203" sldId="346"/>
        </pc:sldMkLst>
      </pc:sldChg>
      <pc:sldChg chg="del">
        <pc:chgData name="Hannah White" userId="998365fc-07b6-4ecd-903c-93abb8a81858" providerId="ADAL" clId="{9D824A88-A03C-43F6-BBCB-2BAA3F577F7F}" dt="2025-04-02T13:51:39.399" v="39" actId="2696"/>
        <pc:sldMkLst>
          <pc:docMk/>
          <pc:sldMk cId="2811671372" sldId="347"/>
        </pc:sldMkLst>
      </pc:sldChg>
      <pc:sldChg chg="del">
        <pc:chgData name="Hannah White" userId="998365fc-07b6-4ecd-903c-93abb8a81858" providerId="ADAL" clId="{9D824A88-A03C-43F6-BBCB-2BAA3F577F7F}" dt="2025-04-02T13:51:41.862" v="40" actId="2696"/>
        <pc:sldMkLst>
          <pc:docMk/>
          <pc:sldMk cId="365528193" sldId="348"/>
        </pc:sldMkLst>
      </pc:sldChg>
      <pc:sldChg chg="del">
        <pc:chgData name="Hannah White" userId="998365fc-07b6-4ecd-903c-93abb8a81858" providerId="ADAL" clId="{9D824A88-A03C-43F6-BBCB-2BAA3F577F7F}" dt="2025-04-02T13:51:45.521" v="41" actId="2696"/>
        <pc:sldMkLst>
          <pc:docMk/>
          <pc:sldMk cId="4170745008" sldId="349"/>
        </pc:sldMkLst>
      </pc:sldChg>
      <pc:sldChg chg="addSp modSp mod">
        <pc:chgData name="Hannah White" userId="998365fc-07b6-4ecd-903c-93abb8a81858" providerId="ADAL" clId="{9D824A88-A03C-43F6-BBCB-2BAA3F577F7F}" dt="2025-04-02T13:59:54.258" v="299" actId="1076"/>
        <pc:sldMkLst>
          <pc:docMk/>
          <pc:sldMk cId="294603753" sldId="350"/>
        </pc:sldMkLst>
        <pc:spChg chg="mod">
          <ac:chgData name="Hannah White" userId="998365fc-07b6-4ecd-903c-93abb8a81858" providerId="ADAL" clId="{9D824A88-A03C-43F6-BBCB-2BAA3F577F7F}" dt="2025-04-02T13:59:54.258" v="299" actId="1076"/>
          <ac:spMkLst>
            <pc:docMk/>
            <pc:sldMk cId="294603753" sldId="350"/>
            <ac:spMk id="2" creationId="{AC1F357D-627D-2C03-2182-DB3FEAF5C13B}"/>
          </ac:spMkLst>
        </pc:spChg>
        <pc:spChg chg="mod">
          <ac:chgData name="Hannah White" userId="998365fc-07b6-4ecd-903c-93abb8a81858" providerId="ADAL" clId="{9D824A88-A03C-43F6-BBCB-2BAA3F577F7F}" dt="2025-04-02T13:50:55.623" v="37" actId="20577"/>
          <ac:spMkLst>
            <pc:docMk/>
            <pc:sldMk cId="294603753" sldId="350"/>
            <ac:spMk id="4" creationId="{3901C52D-9441-8844-94FB-A3F0A3F11177}"/>
          </ac:spMkLst>
        </pc:spChg>
        <pc:picChg chg="add mod">
          <ac:chgData name="Hannah White" userId="998365fc-07b6-4ecd-903c-93abb8a81858" providerId="ADAL" clId="{9D824A88-A03C-43F6-BBCB-2BAA3F577F7F}" dt="2025-04-02T13:58:21.531" v="158" actId="1076"/>
          <ac:picMkLst>
            <pc:docMk/>
            <pc:sldMk cId="294603753" sldId="350"/>
            <ac:picMk id="3" creationId="{908965FA-8BBC-B6E1-5DD1-F804133D49E6}"/>
          </ac:picMkLst>
        </pc:picChg>
        <pc:picChg chg="mod">
          <ac:chgData name="Hannah White" userId="998365fc-07b6-4ecd-903c-93abb8a81858" providerId="ADAL" clId="{9D824A88-A03C-43F6-BBCB-2BAA3F577F7F}" dt="2025-04-02T13:58:10.085" v="156" actId="1076"/>
          <ac:picMkLst>
            <pc:docMk/>
            <pc:sldMk cId="294603753" sldId="350"/>
            <ac:picMk id="6" creationId="{14C20740-9015-F930-502B-952AB7DB8FF0}"/>
          </ac:picMkLst>
        </pc:picChg>
        <pc:picChg chg="mod">
          <ac:chgData name="Hannah White" userId="998365fc-07b6-4ecd-903c-93abb8a81858" providerId="ADAL" clId="{9D824A88-A03C-43F6-BBCB-2BAA3F577F7F}" dt="2025-04-02T13:57:56.015" v="155" actId="1076"/>
          <ac:picMkLst>
            <pc:docMk/>
            <pc:sldMk cId="294603753" sldId="350"/>
            <ac:picMk id="7" creationId="{45E2C8AD-67D5-F078-A7FC-1394A01E5F42}"/>
          </ac:picMkLst>
        </pc:picChg>
      </pc:sldChg>
      <pc:sldChg chg="modSp mod ord">
        <pc:chgData name="Hannah White" userId="998365fc-07b6-4ecd-903c-93abb8a81858" providerId="ADAL" clId="{9D824A88-A03C-43F6-BBCB-2BAA3F577F7F}" dt="2025-04-02T14:02:39.031" v="311" actId="20577"/>
        <pc:sldMkLst>
          <pc:docMk/>
          <pc:sldMk cId="4035783582" sldId="351"/>
        </pc:sldMkLst>
        <pc:spChg chg="mod">
          <ac:chgData name="Hannah White" userId="998365fc-07b6-4ecd-903c-93abb8a81858" providerId="ADAL" clId="{9D824A88-A03C-43F6-BBCB-2BAA3F577F7F}" dt="2025-04-02T13:53:29.455" v="90" actId="20577"/>
          <ac:spMkLst>
            <pc:docMk/>
            <pc:sldMk cId="4035783582" sldId="351"/>
            <ac:spMk id="4" creationId="{3901C52D-9441-8844-94FB-A3F0A3F11177}"/>
          </ac:spMkLst>
        </pc:spChg>
        <pc:spChg chg="mod">
          <ac:chgData name="Hannah White" userId="998365fc-07b6-4ecd-903c-93abb8a81858" providerId="ADAL" clId="{9D824A88-A03C-43F6-BBCB-2BAA3F577F7F}" dt="2025-04-02T14:02:39.031" v="311" actId="20577"/>
          <ac:spMkLst>
            <pc:docMk/>
            <pc:sldMk cId="4035783582" sldId="351"/>
            <ac:spMk id="5" creationId="{6441DF39-959A-1849-AC91-56EA9FB13BE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Sheet1!$A$2:$A$3</c:f>
              <c:numCache>
                <c:formatCode>mmm\-yy</c:formatCode>
                <c:ptCount val="2"/>
                <c:pt idx="0">
                  <c:v>45017</c:v>
                </c:pt>
                <c:pt idx="1">
                  <c:v>45383</c:v>
                </c:pt>
              </c:numCache>
            </c:numRef>
          </c:cat>
          <c:val>
            <c:numRef>
              <c:f>Sheet1!$B$2:$B$3</c:f>
              <c:numCache>
                <c:formatCode>#,##0</c:formatCode>
                <c:ptCount val="2"/>
                <c:pt idx="0">
                  <c:v>325000</c:v>
                </c:pt>
                <c:pt idx="1">
                  <c:v>365000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51-449C-8E99-DB24FF5195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12738040"/>
        <c:axId val="812739840"/>
      </c:barChart>
      <c:dateAx>
        <c:axId val="812738040"/>
        <c:scaling>
          <c:orientation val="minMax"/>
        </c:scaling>
        <c:delete val="1"/>
        <c:axPos val="b"/>
        <c:numFmt formatCode="mmm\-yy" sourceLinked="1"/>
        <c:majorTickMark val="none"/>
        <c:minorTickMark val="none"/>
        <c:tickLblPos val="nextTo"/>
        <c:crossAx val="812739840"/>
        <c:crosses val="autoZero"/>
        <c:auto val="1"/>
        <c:lblOffset val="100"/>
        <c:baseTimeUnit val="years"/>
      </c:dateAx>
      <c:valAx>
        <c:axId val="812739840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812738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0.38554</cdr:x>
      <cdr:y>0.20877</cdr:y>
    </cdr:from>
    <cdr:to>
      <cdr:x>0.60707</cdr:x>
      <cdr:y>0.56889</cdr:y>
    </cdr:to>
    <cdr:cxnSp macro="">
      <cdr:nvCxnSpPr>
        <cdr:cNvPr id="3" name="Straight Arrow Connector 2">
          <a:extLst xmlns:a="http://schemas.openxmlformats.org/drawingml/2006/main">
            <a:ext uri="{FF2B5EF4-FFF2-40B4-BE49-F238E27FC236}">
              <a16:creationId xmlns:a16="http://schemas.microsoft.com/office/drawing/2014/main" id="{D169D374-FFF2-6AAE-41AF-464093DB25C2}"/>
            </a:ext>
          </a:extLst>
        </cdr:cNvPr>
        <cdr:cNvCxnSpPr/>
      </cdr:nvCxnSpPr>
      <cdr:spPr>
        <a:xfrm xmlns:a="http://schemas.openxmlformats.org/drawingml/2006/main" flipV="1">
          <a:off x="1671787" y="369483"/>
          <a:ext cx="960610" cy="637337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E8682F5-4A06-9842-A1C0-9E0C5B66727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DB0C93-C65A-2743-A08E-9ED0B588011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6255865-6976-8148-B84A-9169560DF62F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B22B46-B2EE-6F47-8F48-AAEC1A8D535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456C39-8998-E242-9481-3D9AE408175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1E57953-5A71-9346-861A-405F24807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3185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0304E4D-2C31-C941-8B8A-06348D58B22B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9EF6417-D7AA-B847-84E6-38368F29D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884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 Beds start at $576 and 3 beds max out at $1,197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EF6417-D7AA-B847-84E6-38368F29D56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0280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1 Beds start at $576 and 3 beds max out at $1,197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EF6417-D7AA-B847-84E6-38368F29D56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8301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2024 Median Family Income for Haywood County (HUD) : $83,400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EF6417-D7AA-B847-84E6-38368F29D56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307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A855614F-E28A-2742-BBDB-6D069DA2F1A7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-6096" y="1"/>
            <a:ext cx="12198096" cy="1128747"/>
            <a:chOff x="360" y="360"/>
            <a:chExt cx="11520" cy="1066"/>
          </a:xfrm>
          <a:solidFill>
            <a:srgbClr val="588023"/>
          </a:solidFill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FF28E62-8072-CF49-8769-B5F528D5A2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072" y="360"/>
              <a:ext cx="2808" cy="106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C0169099-904C-0E4C-BF6A-EDAC60EE25C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0" y="360"/>
              <a:ext cx="8712" cy="106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4419" y="3957353"/>
            <a:ext cx="7095247" cy="1609344"/>
          </a:xfrm>
        </p:spPr>
        <p:txBody>
          <a:bodyPr anchor="ctr">
            <a:normAutofit/>
          </a:bodyPr>
          <a:lstStyle>
            <a:lvl1pPr algn="r">
              <a:defRPr sz="3200" spc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67180" y="3957353"/>
            <a:ext cx="3200400" cy="1609344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9AC546D-2181-2D42-8476-619E5A926969}"/>
              </a:ext>
            </a:extLst>
          </p:cNvPr>
          <p:cNvCxnSpPr>
            <a:cxnSpLocks/>
          </p:cNvCxnSpPr>
          <p:nvPr userDrawn="1"/>
        </p:nvCxnSpPr>
        <p:spPr>
          <a:xfrm flipV="1">
            <a:off x="1811009" y="6406444"/>
            <a:ext cx="0" cy="282223"/>
          </a:xfrm>
          <a:prstGeom prst="line">
            <a:avLst/>
          </a:prstGeom>
          <a:ln w="12700">
            <a:solidFill>
              <a:srgbClr val="9A72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53AF7BCD-05F3-B94B-B304-A40E8A6210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904956" y="6403516"/>
            <a:ext cx="6292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2" charset="0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E8CDC4C-5947-C541-A02A-B0EB14C9C30B}"/>
              </a:ext>
            </a:extLst>
          </p:cNvPr>
          <p:cNvCxnSpPr>
            <a:cxnSpLocks/>
          </p:cNvCxnSpPr>
          <p:nvPr userDrawn="1"/>
        </p:nvCxnSpPr>
        <p:spPr>
          <a:xfrm flipV="1">
            <a:off x="8026897" y="4288755"/>
            <a:ext cx="0" cy="1005839"/>
          </a:xfrm>
          <a:prstGeom prst="line">
            <a:avLst/>
          </a:prstGeom>
          <a:ln w="57150">
            <a:solidFill>
              <a:srgbClr val="5680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3CCC863-3305-2F42-9DA2-81FB66355D6A}"/>
              </a:ext>
            </a:extLst>
          </p:cNvPr>
          <p:cNvCxnSpPr>
            <a:cxnSpLocks/>
          </p:cNvCxnSpPr>
          <p:nvPr userDrawn="1"/>
        </p:nvCxnSpPr>
        <p:spPr>
          <a:xfrm flipV="1">
            <a:off x="-1" y="6241441"/>
            <a:ext cx="12192001" cy="1"/>
          </a:xfrm>
          <a:prstGeom prst="line">
            <a:avLst/>
          </a:prstGeom>
          <a:ln w="57150">
            <a:solidFill>
              <a:srgbClr val="5680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129EE4C-DF7C-0647-81DB-7115DB42ADD6}"/>
              </a:ext>
            </a:extLst>
          </p:cNvPr>
          <p:cNvCxnSpPr>
            <a:cxnSpLocks/>
          </p:cNvCxnSpPr>
          <p:nvPr userDrawn="1"/>
        </p:nvCxnSpPr>
        <p:spPr>
          <a:xfrm flipV="1">
            <a:off x="2294552" y="6410922"/>
            <a:ext cx="0" cy="282223"/>
          </a:xfrm>
          <a:prstGeom prst="line">
            <a:avLst/>
          </a:prstGeom>
          <a:ln w="12700">
            <a:solidFill>
              <a:srgbClr val="9A72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86C681DB-E3CB-7344-9948-200F936AEF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403516"/>
            <a:ext cx="1719073" cy="2742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2" charset="0"/>
              </a:defRPr>
            </a:lvl1pPr>
          </a:lstStyle>
          <a:p>
            <a:r>
              <a:rPr lang="en-US"/>
              <a:t>7/15/2024</a:t>
            </a: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E74AA6BF-8650-7C45-8C7F-984319C54544}"/>
              </a:ext>
            </a:extLst>
          </p:cNvPr>
          <p:cNvPicPr/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9864"/>
          <a:stretch/>
        </p:blipFill>
        <p:spPr bwMode="auto">
          <a:xfrm>
            <a:off x="10951588" y="6377267"/>
            <a:ext cx="716915" cy="3473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 descr="Shape&#10;&#10;Description automatically generated with low confidence">
            <a:extLst>
              <a:ext uri="{FF2B5EF4-FFF2-40B4-BE49-F238E27FC236}">
                <a16:creationId xmlns:a16="http://schemas.microsoft.com/office/drawing/2014/main" id="{A3D87510-CEB4-C747-B095-A768CCE0D7F3}"/>
              </a:ext>
            </a:extLst>
          </p:cNvPr>
          <p:cNvPicPr/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9303" y="6410922"/>
            <a:ext cx="334645" cy="313690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219528D2-C051-B441-8394-6B05966A082F}"/>
              </a:ext>
            </a:extLst>
          </p:cNvPr>
          <p:cNvSpPr txBox="1"/>
          <p:nvPr userDrawn="1"/>
        </p:nvSpPr>
        <p:spPr>
          <a:xfrm>
            <a:off x="1952316" y="180164"/>
            <a:ext cx="42931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>
                <a:solidFill>
                  <a:schemeClr val="bg1"/>
                </a:solidFill>
              </a:rPr>
              <a:t>Haywood County Affordable Housing Programs</a:t>
            </a:r>
          </a:p>
        </p:txBody>
      </p:sp>
      <p:sp>
        <p:nvSpPr>
          <p:cNvPr id="35" name="Subtitle 2">
            <a:extLst>
              <a:ext uri="{FF2B5EF4-FFF2-40B4-BE49-F238E27FC236}">
                <a16:creationId xmlns:a16="http://schemas.microsoft.com/office/drawing/2014/main" id="{8979DE19-4C7D-6F40-85C5-B9A2591EC11B}"/>
              </a:ext>
            </a:extLst>
          </p:cNvPr>
          <p:cNvSpPr txBox="1">
            <a:spLocks/>
          </p:cNvSpPr>
          <p:nvPr userDrawn="1"/>
        </p:nvSpPr>
        <p:spPr>
          <a:xfrm>
            <a:off x="2584999" y="6394095"/>
            <a:ext cx="8208413" cy="3473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rgbClr val="0070C0"/>
              </a:buClr>
              <a:buSzPct val="100000"/>
              <a:buFont typeface="Tw Cen MT" panose="020B0602020104020603" pitchFamily="34" charset="0"/>
              <a:buNone/>
              <a:defRPr sz="1600" b="0" i="0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005485"/>
              </a:buClr>
              <a:buFont typeface="Wingdings 3" pitchFamily="18" charset="2"/>
              <a:buNone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005485"/>
              </a:buClr>
              <a:buFont typeface="Wingdings 3" pitchFamily="18" charset="2"/>
              <a:buNone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005485"/>
              </a:buClr>
              <a:buFont typeface="Wingdings 3" pitchFamily="18" charset="2"/>
              <a:buNone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005485"/>
              </a:buClr>
              <a:buFont typeface="Wingdings 3" pitchFamily="18" charset="2"/>
              <a:buNone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b="0" i="0" kern="120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Haywood County administers the Affordable Housing Development Fund and Homeownership Assistance Program with support from the NC Office of Recovery and Resiliency. NCORR is a division of the NC Department of Public Safety.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FBFE58A-65DD-46C6-88F5-B2EEA5E8D25D}"/>
              </a:ext>
            </a:extLst>
          </p:cNvPr>
          <p:cNvSpPr/>
          <p:nvPr userDrawn="1"/>
        </p:nvSpPr>
        <p:spPr>
          <a:xfrm>
            <a:off x="193841" y="140701"/>
            <a:ext cx="1599216" cy="159921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83A0A212-C680-4DFC-8180-49C9CAABE52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9659094" y="371836"/>
            <a:ext cx="2020669" cy="355282"/>
          </a:xfrm>
          <a:prstGeom prst="rect">
            <a:avLst/>
          </a:prstGeom>
        </p:spPr>
      </p:pic>
      <p:pic>
        <p:nvPicPr>
          <p:cNvPr id="8" name="Picture 7" descr="A green circle with a house and trees&#10;&#10;Description automatically generated">
            <a:extLst>
              <a:ext uri="{FF2B5EF4-FFF2-40B4-BE49-F238E27FC236}">
                <a16:creationId xmlns:a16="http://schemas.microsoft.com/office/drawing/2014/main" id="{EAE66368-07E2-9BE0-E369-2206996CD80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31447" y="180164"/>
            <a:ext cx="1524003" cy="152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222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3251" y="1354415"/>
            <a:ext cx="10443451" cy="104588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400302"/>
            <a:ext cx="10443452" cy="3546262"/>
          </a:xfrm>
        </p:spPr>
        <p:txBody>
          <a:bodyPr/>
          <a:lstStyle>
            <a:lvl2pPr>
              <a:buClr>
                <a:srgbClr val="092940"/>
              </a:buClr>
              <a:defRPr/>
            </a:lvl2pPr>
            <a:lvl3pPr>
              <a:buClr>
                <a:srgbClr val="092940"/>
              </a:buClr>
              <a:defRPr/>
            </a:lvl3pPr>
            <a:lvl4pPr>
              <a:buClr>
                <a:srgbClr val="092940"/>
              </a:buClr>
              <a:defRPr/>
            </a:lvl4pPr>
            <a:lvl5pPr>
              <a:buClr>
                <a:srgbClr val="092940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E1E9617-41E9-9D46-B54D-88A0946ECA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904956" y="6403475"/>
            <a:ext cx="6292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2" charset="0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C8406004-EA62-BF4E-BEFF-7E4335B0AB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403516"/>
            <a:ext cx="1719073" cy="2742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2" charset="0"/>
              </a:defRPr>
            </a:lvl1pPr>
          </a:lstStyle>
          <a:p>
            <a:r>
              <a:rPr lang="en-US"/>
              <a:t>7/15/2024</a:t>
            </a:r>
          </a:p>
        </p:txBody>
      </p:sp>
    </p:spTree>
    <p:extLst>
      <p:ext uri="{BB962C8B-B14F-4D97-AF65-F5344CB8AC3E}">
        <p14:creationId xmlns:p14="http://schemas.microsoft.com/office/powerpoint/2010/main" val="917788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6" y="985520"/>
            <a:ext cx="10430280" cy="116839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6" y="2301240"/>
            <a:ext cx="5071873" cy="3697934"/>
          </a:xfrm>
        </p:spPr>
        <p:txBody>
          <a:bodyPr/>
          <a:lstStyle>
            <a:lvl2pPr>
              <a:buClr>
                <a:srgbClr val="092940"/>
              </a:buClr>
              <a:defRPr/>
            </a:lvl2pPr>
            <a:lvl3pPr>
              <a:buClr>
                <a:srgbClr val="092940"/>
              </a:buClr>
              <a:defRPr/>
            </a:lvl3pPr>
            <a:lvl4pPr>
              <a:buClr>
                <a:srgbClr val="092940"/>
              </a:buClr>
              <a:defRPr/>
            </a:lvl4pPr>
            <a:lvl5pPr>
              <a:buClr>
                <a:srgbClr val="092940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82533" y="2301240"/>
            <a:ext cx="5071873" cy="3697942"/>
          </a:xfrm>
        </p:spPr>
        <p:txBody>
          <a:bodyPr/>
          <a:lstStyle>
            <a:lvl2pPr>
              <a:buClr>
                <a:srgbClr val="092940"/>
              </a:buClr>
              <a:defRPr/>
            </a:lvl2pPr>
            <a:lvl3pPr>
              <a:buClr>
                <a:srgbClr val="092940"/>
              </a:buClr>
              <a:defRPr/>
            </a:lvl3pPr>
            <a:lvl4pPr>
              <a:buClr>
                <a:srgbClr val="092940"/>
              </a:buClr>
              <a:defRPr/>
            </a:lvl4pPr>
            <a:lvl5pPr>
              <a:buClr>
                <a:srgbClr val="092940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0AE5C12-B598-434C-B3D9-0555907E99C0}"/>
              </a:ext>
            </a:extLst>
          </p:cNvPr>
          <p:cNvCxnSpPr>
            <a:cxnSpLocks/>
          </p:cNvCxnSpPr>
          <p:nvPr userDrawn="1"/>
        </p:nvCxnSpPr>
        <p:spPr>
          <a:xfrm>
            <a:off x="737594" y="1913977"/>
            <a:ext cx="10729986" cy="0"/>
          </a:xfrm>
          <a:prstGeom prst="line">
            <a:avLst/>
          </a:prstGeom>
          <a:ln w="12700">
            <a:solidFill>
              <a:schemeClr val="bg1">
                <a:lumMod val="50000"/>
                <a:alpha val="18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78AF258C-382C-DE48-AEE4-8224DCAD49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03516"/>
            <a:ext cx="1719073" cy="2742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2" charset="0"/>
              </a:defRPr>
            </a:lvl1pPr>
          </a:lstStyle>
          <a:p>
            <a:r>
              <a:rPr lang="en-US"/>
              <a:t>7/15/2024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1A069B9-544B-7A45-8012-ED0E0D5B54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904956" y="6403516"/>
            <a:ext cx="6292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2" charset="0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221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37348" y="1297380"/>
            <a:ext cx="10443452" cy="115618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2454"/>
            <a:ext cx="5142992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i="0" cap="none" baseline="0">
                <a:solidFill>
                  <a:srgbClr val="0929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3237081"/>
            <a:ext cx="5142992" cy="2709484"/>
          </a:xfrm>
        </p:spPr>
        <p:txBody>
          <a:bodyPr/>
          <a:lstStyle>
            <a:lvl2pPr>
              <a:buClr>
                <a:srgbClr val="092940"/>
              </a:buClr>
              <a:defRPr/>
            </a:lvl2pPr>
            <a:lvl3pPr>
              <a:buClr>
                <a:srgbClr val="092940"/>
              </a:buClr>
              <a:defRPr/>
            </a:lvl3pPr>
            <a:lvl4pPr>
              <a:buClr>
                <a:srgbClr val="092940"/>
              </a:buClr>
              <a:defRPr/>
            </a:lvl4pPr>
            <a:lvl5pPr>
              <a:buClr>
                <a:srgbClr val="092940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B4248E96-A9F9-2048-B614-E9594436A76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86500" y="2286000"/>
            <a:ext cx="5194300" cy="368300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72CCA795-39AC-874A-B503-B61F2482D9D0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0" y="6403516"/>
            <a:ext cx="1719073" cy="2742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2" charset="0"/>
              </a:defRPr>
            </a:lvl1pPr>
          </a:lstStyle>
          <a:p>
            <a:r>
              <a:rPr lang="en-US"/>
              <a:t>7/15/2024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4309BC81-3FCD-A640-BFBA-2CC448C33E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904956" y="6403516"/>
            <a:ext cx="6292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2" charset="0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708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1270827"/>
            <a:ext cx="10443452" cy="115618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E86442A-82EB-9E4F-82CF-001F7CEB66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403516"/>
            <a:ext cx="1719073" cy="2742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2" charset="0"/>
              </a:defRPr>
            </a:lvl1pPr>
          </a:lstStyle>
          <a:p>
            <a:r>
              <a:rPr lang="en-US"/>
              <a:t>7/15/2024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2766EF4-36EF-0247-B163-81A128966F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904956" y="6403516"/>
            <a:ext cx="6292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2" charset="0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207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C900AC2-1097-0D40-94AC-D05687DDAABF}"/>
              </a:ext>
            </a:extLst>
          </p:cNvPr>
          <p:cNvCxnSpPr>
            <a:cxnSpLocks/>
          </p:cNvCxnSpPr>
          <p:nvPr userDrawn="1"/>
        </p:nvCxnSpPr>
        <p:spPr>
          <a:xfrm flipV="1">
            <a:off x="-1" y="6244616"/>
            <a:ext cx="12192001" cy="1"/>
          </a:xfrm>
          <a:prstGeom prst="line">
            <a:avLst/>
          </a:prstGeom>
          <a:ln w="57150">
            <a:solidFill>
              <a:srgbClr val="5680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0DBEA3D-1C59-AC4D-8D17-7DF8AD144A9B}"/>
              </a:ext>
            </a:extLst>
          </p:cNvPr>
          <p:cNvCxnSpPr>
            <a:cxnSpLocks/>
          </p:cNvCxnSpPr>
          <p:nvPr userDrawn="1"/>
        </p:nvCxnSpPr>
        <p:spPr>
          <a:xfrm flipV="1">
            <a:off x="1811009" y="6406444"/>
            <a:ext cx="0" cy="282223"/>
          </a:xfrm>
          <a:prstGeom prst="line">
            <a:avLst/>
          </a:prstGeom>
          <a:ln w="12700">
            <a:solidFill>
              <a:srgbClr val="9A72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DABE0470-6E93-6D45-9D54-EEA33571A4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403516"/>
            <a:ext cx="1719073" cy="2742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2" charset="0"/>
              </a:defRPr>
            </a:lvl1pPr>
          </a:lstStyle>
          <a:p>
            <a:r>
              <a:rPr lang="en-US"/>
              <a:t>7/15/2024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2F45583F-B87C-D944-B02D-4B83196A80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904956" y="6403516"/>
            <a:ext cx="6292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2" charset="0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2532657-373E-3D4E-AB19-3BD87DAAE96B}"/>
              </a:ext>
            </a:extLst>
          </p:cNvPr>
          <p:cNvSpPr txBox="1"/>
          <p:nvPr userDrawn="1"/>
        </p:nvSpPr>
        <p:spPr>
          <a:xfrm>
            <a:off x="2527082" y="197541"/>
            <a:ext cx="423356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kern="1200">
                <a:solidFill>
                  <a:schemeClr val="bg1"/>
                </a:solidFill>
                <a:effectLst/>
                <a:latin typeface="Helvetica" pitchFamily="2" charset="0"/>
                <a:ea typeface="+mn-ea"/>
                <a:cs typeface="+mn-cs"/>
              </a:rPr>
              <a:t>NORTH CAROLINA DEPARTMENT OF PUBLIC SAFETY</a:t>
            </a:r>
            <a:r>
              <a:rPr lang="en-US" sz="1200" b="1" kern="1200">
                <a:solidFill>
                  <a:schemeClr val="bg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Helvetica" pitchFamily="2" charset="0"/>
                <a:ea typeface="+mn-ea"/>
                <a:cs typeface="+mn-cs"/>
              </a:rPr>
              <a:t>­</a:t>
            </a:r>
            <a:endParaRPr lang="en-US" sz="1200" kern="1200">
              <a:solidFill>
                <a:schemeClr val="bg1"/>
              </a:solidFill>
              <a:effectLst/>
              <a:latin typeface="Helvetica" pitchFamily="2" charset="0"/>
              <a:ea typeface="+mn-ea"/>
              <a:cs typeface="+mn-cs"/>
            </a:endParaRPr>
          </a:p>
          <a:p>
            <a:br>
              <a:rPr lang="en-US" sz="300" kern="1200">
                <a:solidFill>
                  <a:schemeClr val="bg1"/>
                </a:solidFill>
                <a:effectLst/>
                <a:latin typeface="Helvetica" pitchFamily="2" charset="0"/>
                <a:ea typeface="+mn-ea"/>
                <a:cs typeface="+mn-cs"/>
              </a:rPr>
            </a:br>
            <a:r>
              <a:rPr lang="en-US" sz="1100" kern="1200">
                <a:solidFill>
                  <a:schemeClr val="bg1"/>
                </a:solidFill>
                <a:effectLst/>
                <a:latin typeface="Helvetica" pitchFamily="2" charset="0"/>
                <a:ea typeface="+mn-ea"/>
                <a:cs typeface="+mn-cs"/>
              </a:rPr>
              <a:t>OFFICE OF RECOVERY AND RESILIENCY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B2A700B-8C35-F74F-AB4D-955A721A6A1A}"/>
              </a:ext>
            </a:extLst>
          </p:cNvPr>
          <p:cNvCxnSpPr/>
          <p:nvPr userDrawn="1"/>
        </p:nvCxnSpPr>
        <p:spPr>
          <a:xfrm>
            <a:off x="2625867" y="430648"/>
            <a:ext cx="39756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B14174E-77A4-3344-A606-0052209A746E}"/>
              </a:ext>
            </a:extLst>
          </p:cNvPr>
          <p:cNvCxnSpPr>
            <a:cxnSpLocks/>
          </p:cNvCxnSpPr>
          <p:nvPr userDrawn="1"/>
        </p:nvCxnSpPr>
        <p:spPr>
          <a:xfrm flipV="1">
            <a:off x="2294552" y="6410922"/>
            <a:ext cx="0" cy="282223"/>
          </a:xfrm>
          <a:prstGeom prst="line">
            <a:avLst/>
          </a:prstGeom>
          <a:ln w="12700">
            <a:solidFill>
              <a:srgbClr val="9A72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Graphic 17">
            <a:extLst>
              <a:ext uri="{FF2B5EF4-FFF2-40B4-BE49-F238E27FC236}">
                <a16:creationId xmlns:a16="http://schemas.microsoft.com/office/drawing/2014/main" id="{4D78024E-F931-C340-872E-B85CAD21B659}"/>
              </a:ext>
            </a:extLst>
          </p:cNvPr>
          <p:cNvPicPr/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9864"/>
          <a:stretch/>
        </p:blipFill>
        <p:spPr bwMode="auto">
          <a:xfrm>
            <a:off x="10951588" y="6377267"/>
            <a:ext cx="716915" cy="3473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 descr="Shape&#10;&#10;Description automatically generated with low confidence">
            <a:extLst>
              <a:ext uri="{FF2B5EF4-FFF2-40B4-BE49-F238E27FC236}">
                <a16:creationId xmlns:a16="http://schemas.microsoft.com/office/drawing/2014/main" id="{ACABFD21-1717-C94A-A25E-64E246374065}"/>
              </a:ext>
            </a:extLst>
          </p:cNvPr>
          <p:cNvPicPr/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9303" y="6410922"/>
            <a:ext cx="334645" cy="313690"/>
          </a:xfrm>
          <a:prstGeom prst="rect">
            <a:avLst/>
          </a:prstGeom>
        </p:spPr>
      </p:pic>
      <p:sp>
        <p:nvSpPr>
          <p:cNvPr id="30" name="Subtitle 2">
            <a:extLst>
              <a:ext uri="{FF2B5EF4-FFF2-40B4-BE49-F238E27FC236}">
                <a16:creationId xmlns:a16="http://schemas.microsoft.com/office/drawing/2014/main" id="{EE34538A-B8C5-0242-B49B-EF81582FD33B}"/>
              </a:ext>
            </a:extLst>
          </p:cNvPr>
          <p:cNvSpPr txBox="1">
            <a:spLocks/>
          </p:cNvSpPr>
          <p:nvPr userDrawn="1"/>
        </p:nvSpPr>
        <p:spPr>
          <a:xfrm>
            <a:off x="2628108" y="6398247"/>
            <a:ext cx="8231542" cy="2948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rgbClr val="0070C0"/>
              </a:buClr>
              <a:buSzPct val="100000"/>
              <a:buFont typeface="Tw Cen MT" panose="020B0602020104020603" pitchFamily="34" charset="0"/>
              <a:buNone/>
              <a:defRPr sz="1600" b="0" i="0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005485"/>
              </a:buClr>
              <a:buFont typeface="Wingdings 3" pitchFamily="18" charset="2"/>
              <a:buNone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005485"/>
              </a:buClr>
              <a:buFont typeface="Wingdings 3" pitchFamily="18" charset="2"/>
              <a:buNone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005485"/>
              </a:buClr>
              <a:buFont typeface="Wingdings 3" pitchFamily="18" charset="2"/>
              <a:buNone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005485"/>
              </a:buClr>
              <a:buFont typeface="Wingdings 3" pitchFamily="18" charset="2"/>
              <a:buNone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b="0" i="0" kern="120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Haywood County administers the Affordable Housing Development Fund and Homeownership Assistance Program with support from the NC Office of Recovery and Resiliency. NCORR is a division of the NC Department of Public Safety.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BD4E326-4215-1448-98DF-608153ECD439}"/>
              </a:ext>
            </a:extLst>
          </p:cNvPr>
          <p:cNvSpPr txBox="1"/>
          <p:nvPr userDrawn="1"/>
        </p:nvSpPr>
        <p:spPr>
          <a:xfrm>
            <a:off x="1527245" y="256483"/>
            <a:ext cx="30082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0">
                <a:solidFill>
                  <a:schemeClr val="bg1"/>
                </a:solidFill>
              </a:rPr>
              <a:t>Homeowner</a:t>
            </a:r>
            <a:br>
              <a:rPr lang="en-US" sz="2200" b="0">
                <a:solidFill>
                  <a:schemeClr val="bg1"/>
                </a:solidFill>
              </a:rPr>
            </a:br>
            <a:r>
              <a:rPr lang="en-US" sz="2200" b="0">
                <a:solidFill>
                  <a:schemeClr val="bg1"/>
                </a:solidFill>
              </a:rPr>
              <a:t>Recovery Program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3B687EB-B57A-42EA-A92A-5012C42FF88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-6096" y="1"/>
            <a:ext cx="12198096" cy="1128747"/>
            <a:chOff x="360" y="360"/>
            <a:chExt cx="11520" cy="1066"/>
          </a:xfrm>
          <a:solidFill>
            <a:srgbClr val="588023"/>
          </a:solidFill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480EF1BA-28E0-4FE5-A2ED-4881029B57E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072" y="360"/>
              <a:ext cx="2808" cy="106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E8AB40A4-A113-4E1E-977E-ADBB722380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0" y="360"/>
              <a:ext cx="8712" cy="106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D6BBC334-3446-4DCC-8CA0-F6A315953A6D}"/>
              </a:ext>
            </a:extLst>
          </p:cNvPr>
          <p:cNvSpPr txBox="1"/>
          <p:nvPr userDrawn="1"/>
        </p:nvSpPr>
        <p:spPr>
          <a:xfrm>
            <a:off x="1952316" y="180164"/>
            <a:ext cx="44130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>
                <a:solidFill>
                  <a:schemeClr val="bg1"/>
                </a:solidFill>
              </a:rPr>
              <a:t>Haywood County Affordable Housing Programs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54772693-8FE6-4AFC-823E-39627BD130C2}"/>
              </a:ext>
            </a:extLst>
          </p:cNvPr>
          <p:cNvSpPr/>
          <p:nvPr userDrawn="1"/>
        </p:nvSpPr>
        <p:spPr>
          <a:xfrm>
            <a:off x="211793" y="140701"/>
            <a:ext cx="1599216" cy="159921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C889E899-36DF-4451-BC2D-E144B36FBCB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9659094" y="371836"/>
            <a:ext cx="2020669" cy="355282"/>
          </a:xfrm>
          <a:prstGeom prst="rect">
            <a:avLst/>
          </a:prstGeom>
        </p:spPr>
      </p:pic>
      <p:pic>
        <p:nvPicPr>
          <p:cNvPr id="3" name="Picture 2" descr="A green circle with a house and trees&#10;&#10;Description automatically generated">
            <a:extLst>
              <a:ext uri="{FF2B5EF4-FFF2-40B4-BE49-F238E27FC236}">
                <a16:creationId xmlns:a16="http://schemas.microsoft.com/office/drawing/2014/main" id="{E4527FA6-8837-82C6-9E2C-1AB05000B669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49399" y="178307"/>
            <a:ext cx="1524003" cy="152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610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1325880" y="1260475"/>
            <a:ext cx="4389120" cy="1147657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000"/>
            </a:lvl1pPr>
          </a:lstStyle>
          <a:p>
            <a:r>
              <a:rPr lang="en-US"/>
              <a:t>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1244600"/>
            <a:ext cx="5752580" cy="476300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466382"/>
            <a:ext cx="4389120" cy="3467100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E8A18A84-50DE-7B44-AAC8-82A7EDD5A0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03516"/>
            <a:ext cx="1719073" cy="2742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2" charset="0"/>
              </a:defRPr>
            </a:lvl1pPr>
          </a:lstStyle>
          <a:p>
            <a:r>
              <a:rPr lang="en-US"/>
              <a:t>7/15/2024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C1083463-4EEC-F243-B745-208979970A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904956" y="6403516"/>
            <a:ext cx="6292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2" charset="0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780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DDFFFB5-CECA-4DA9-A810-0D8C28CF4F47}"/>
              </a:ext>
            </a:extLst>
          </p:cNvPr>
          <p:cNvCxnSpPr>
            <a:cxnSpLocks/>
          </p:cNvCxnSpPr>
          <p:nvPr userDrawn="1"/>
        </p:nvCxnSpPr>
        <p:spPr>
          <a:xfrm flipV="1">
            <a:off x="1811009" y="6406444"/>
            <a:ext cx="0" cy="282223"/>
          </a:xfrm>
          <a:prstGeom prst="line">
            <a:avLst/>
          </a:prstGeom>
          <a:ln w="12700">
            <a:solidFill>
              <a:srgbClr val="9A72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Date Placeholder 3">
            <a:extLst>
              <a:ext uri="{FF2B5EF4-FFF2-40B4-BE49-F238E27FC236}">
                <a16:creationId xmlns:a16="http://schemas.microsoft.com/office/drawing/2014/main" id="{2B35D872-FC2B-484B-B8F8-2C88DC41D0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-1" y="6403516"/>
            <a:ext cx="1719074" cy="2742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2" charset="0"/>
              </a:defRPr>
            </a:lvl1pPr>
          </a:lstStyle>
          <a:p>
            <a:r>
              <a:rPr lang="en-US"/>
              <a:t>7/15/2024</a:t>
            </a:r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1FB7C3E2-0528-4D4D-B097-395422C880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904956" y="6403516"/>
            <a:ext cx="6292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2" charset="0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00B45E9-A5FD-4E6A-90A8-04630653381E}"/>
              </a:ext>
            </a:extLst>
          </p:cNvPr>
          <p:cNvCxnSpPr>
            <a:cxnSpLocks/>
          </p:cNvCxnSpPr>
          <p:nvPr userDrawn="1"/>
        </p:nvCxnSpPr>
        <p:spPr>
          <a:xfrm flipV="1">
            <a:off x="2294552" y="6410922"/>
            <a:ext cx="0" cy="282223"/>
          </a:xfrm>
          <a:prstGeom prst="line">
            <a:avLst/>
          </a:prstGeom>
          <a:ln w="12700">
            <a:solidFill>
              <a:srgbClr val="9A72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itle 7">
            <a:extLst>
              <a:ext uri="{FF2B5EF4-FFF2-40B4-BE49-F238E27FC236}">
                <a16:creationId xmlns:a16="http://schemas.microsoft.com/office/drawing/2014/main" id="{86719C24-5EE4-4608-8280-7103E7F382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25880" y="1265649"/>
            <a:ext cx="4389120" cy="1147657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000"/>
            </a:lvl1pPr>
          </a:lstStyle>
          <a:p>
            <a:r>
              <a:rPr lang="en-US"/>
              <a:t>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31861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5BBD9A8-0038-8F4B-86B6-64433B72428D}"/>
              </a:ext>
            </a:extLst>
          </p:cNvPr>
          <p:cNvGrpSpPr/>
          <p:nvPr userDrawn="1"/>
        </p:nvGrpSpPr>
        <p:grpSpPr>
          <a:xfrm>
            <a:off x="847481" y="2710818"/>
            <a:ext cx="1101969" cy="1308928"/>
            <a:chOff x="914400" y="1532514"/>
            <a:chExt cx="1101969" cy="1439821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727CCAAA-67E1-1542-B5CB-9C4F82663117}"/>
                </a:ext>
              </a:extLst>
            </p:cNvPr>
            <p:cNvSpPr/>
            <p:nvPr userDrawn="1"/>
          </p:nvSpPr>
          <p:spPr>
            <a:xfrm>
              <a:off x="914400" y="1532514"/>
              <a:ext cx="1097280" cy="937553"/>
            </a:xfrm>
            <a:prstGeom prst="rect">
              <a:avLst/>
            </a:prstGeom>
            <a:solidFill>
              <a:srgbClr val="0037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C00C3D0-7D27-504C-AD35-3E2E88BDA459}"/>
                </a:ext>
              </a:extLst>
            </p:cNvPr>
            <p:cNvSpPr/>
            <p:nvPr userDrawn="1"/>
          </p:nvSpPr>
          <p:spPr>
            <a:xfrm>
              <a:off x="914400" y="2450124"/>
              <a:ext cx="1093665" cy="45933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528D1CAC-B9E9-0443-A1C6-0567525A4672}"/>
                </a:ext>
              </a:extLst>
            </p:cNvPr>
            <p:cNvSpPr txBox="1"/>
            <p:nvPr userDrawn="1"/>
          </p:nvSpPr>
          <p:spPr>
            <a:xfrm>
              <a:off x="937846" y="2572225"/>
              <a:ext cx="107852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00" kern="120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#00376d 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US" sz="1000" kern="120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9F7604E-9824-3049-A79C-80061AA8381A}"/>
              </a:ext>
            </a:extLst>
          </p:cNvPr>
          <p:cNvGrpSpPr/>
          <p:nvPr userDrawn="1"/>
        </p:nvGrpSpPr>
        <p:grpSpPr>
          <a:xfrm>
            <a:off x="2999055" y="2710818"/>
            <a:ext cx="1101970" cy="1308928"/>
            <a:chOff x="914399" y="1532514"/>
            <a:chExt cx="1101970" cy="1439821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7A412F6-5D80-EB4C-965C-694E78C0D89F}"/>
                </a:ext>
              </a:extLst>
            </p:cNvPr>
            <p:cNvSpPr/>
            <p:nvPr userDrawn="1"/>
          </p:nvSpPr>
          <p:spPr>
            <a:xfrm>
              <a:off x="914400" y="1532514"/>
              <a:ext cx="1097280" cy="937553"/>
            </a:xfrm>
            <a:prstGeom prst="rect">
              <a:avLst/>
            </a:prstGeom>
            <a:solidFill>
              <a:srgbClr val="0929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DFDE179-ECDC-8A4E-97F6-DEC5BBA9519C}"/>
                </a:ext>
              </a:extLst>
            </p:cNvPr>
            <p:cNvSpPr/>
            <p:nvPr userDrawn="1"/>
          </p:nvSpPr>
          <p:spPr>
            <a:xfrm>
              <a:off x="914399" y="2446948"/>
              <a:ext cx="1095375" cy="46250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EB9212C-2DD4-1346-8944-28D8643A11EF}"/>
                </a:ext>
              </a:extLst>
            </p:cNvPr>
            <p:cNvSpPr txBox="1"/>
            <p:nvPr userDrawn="1"/>
          </p:nvSpPr>
          <p:spPr>
            <a:xfrm>
              <a:off x="937846" y="2572225"/>
              <a:ext cx="107852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00" kern="120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#092940 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US" sz="1000" kern="120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300A795-690F-F842-A933-D02244148DCA}"/>
              </a:ext>
            </a:extLst>
          </p:cNvPr>
          <p:cNvGrpSpPr/>
          <p:nvPr userDrawn="1"/>
        </p:nvGrpSpPr>
        <p:grpSpPr>
          <a:xfrm>
            <a:off x="5105791" y="2707960"/>
            <a:ext cx="1101970" cy="1251765"/>
            <a:chOff x="914399" y="1532514"/>
            <a:chExt cx="1101970" cy="1376941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2CD12E8-FE76-BD4D-B6E8-A5758392C82D}"/>
                </a:ext>
              </a:extLst>
            </p:cNvPr>
            <p:cNvSpPr/>
            <p:nvPr userDrawn="1"/>
          </p:nvSpPr>
          <p:spPr>
            <a:xfrm>
              <a:off x="914400" y="1532514"/>
              <a:ext cx="1097280" cy="937553"/>
            </a:xfrm>
            <a:prstGeom prst="rect">
              <a:avLst/>
            </a:prstGeom>
            <a:solidFill>
              <a:srgbClr val="5680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6F1E8F5-6445-804F-AC25-BD5B0643A8DE}"/>
                </a:ext>
              </a:extLst>
            </p:cNvPr>
            <p:cNvSpPr/>
            <p:nvPr userDrawn="1"/>
          </p:nvSpPr>
          <p:spPr>
            <a:xfrm>
              <a:off x="914399" y="2446948"/>
              <a:ext cx="1095375" cy="46250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2594AA5-8F31-0342-8F96-5C4DCFAF9E4B}"/>
                </a:ext>
              </a:extLst>
            </p:cNvPr>
            <p:cNvSpPr txBox="1"/>
            <p:nvPr userDrawn="1"/>
          </p:nvSpPr>
          <p:spPr>
            <a:xfrm>
              <a:off x="937846" y="2572225"/>
              <a:ext cx="1078523" cy="2708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kern="120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#588023</a:t>
              </a:r>
            </a:p>
          </p:txBody>
        </p: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4284276B-0897-1A4C-BF3D-DD6FE888F0A8}"/>
              </a:ext>
            </a:extLst>
          </p:cNvPr>
          <p:cNvSpPr txBox="1"/>
          <p:nvPr userDrawn="1"/>
        </p:nvSpPr>
        <p:spPr>
          <a:xfrm>
            <a:off x="763856" y="2169000"/>
            <a:ext cx="3850106" cy="335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Primary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D0EC48-C1E8-7143-A0E4-681BA31F4E77}"/>
              </a:ext>
            </a:extLst>
          </p:cNvPr>
          <p:cNvSpPr txBox="1"/>
          <p:nvPr userDrawn="1"/>
        </p:nvSpPr>
        <p:spPr>
          <a:xfrm>
            <a:off x="801299" y="4073584"/>
            <a:ext cx="1981200" cy="363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CMYK - C100, M86, Y31, K18 </a:t>
            </a:r>
          </a:p>
          <a:p>
            <a:r>
              <a:rPr lang="en-US" sz="1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RGB - R29, G58, B107</a:t>
            </a:r>
            <a:endParaRPr lang="en-US" sz="100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0A02E83-F0A6-F944-9756-EC2257107F0C}"/>
              </a:ext>
            </a:extLst>
          </p:cNvPr>
          <p:cNvSpPr txBox="1"/>
          <p:nvPr userDrawn="1"/>
        </p:nvSpPr>
        <p:spPr>
          <a:xfrm>
            <a:off x="2922856" y="4069902"/>
            <a:ext cx="1981200" cy="363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CMYK - C86, M36, Y0, K75 </a:t>
            </a:r>
          </a:p>
          <a:p>
            <a:r>
              <a:rPr lang="en-US" sz="1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RGB - R9, G41, B64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4BAB1C1-E459-7A49-AC6E-1FA82D7BFF96}"/>
              </a:ext>
            </a:extLst>
          </p:cNvPr>
          <p:cNvSpPr txBox="1"/>
          <p:nvPr userDrawn="1"/>
        </p:nvSpPr>
        <p:spPr>
          <a:xfrm>
            <a:off x="5082513" y="4046254"/>
            <a:ext cx="21603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CMYK - C69, M30, Y100, B14</a:t>
            </a:r>
          </a:p>
          <a:p>
            <a:r>
              <a:rPr lang="en-US" sz="1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RGB -  R88, G128, B35</a:t>
            </a: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919CAED8-151E-FB40-A519-4737EB26EEA9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241441"/>
            <a:ext cx="12192001" cy="1"/>
          </a:xfrm>
          <a:prstGeom prst="line">
            <a:avLst/>
          </a:prstGeom>
          <a:ln w="57150">
            <a:solidFill>
              <a:srgbClr val="5680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3D5D50F-71F1-E948-B6C6-FE8BD3BCFFFB}"/>
              </a:ext>
            </a:extLst>
          </p:cNvPr>
          <p:cNvCxnSpPr>
            <a:cxnSpLocks/>
          </p:cNvCxnSpPr>
          <p:nvPr userDrawn="1"/>
        </p:nvCxnSpPr>
        <p:spPr>
          <a:xfrm flipV="1">
            <a:off x="1811009" y="6406444"/>
            <a:ext cx="0" cy="282223"/>
          </a:xfrm>
          <a:prstGeom prst="line">
            <a:avLst/>
          </a:prstGeom>
          <a:ln w="12700">
            <a:solidFill>
              <a:srgbClr val="9A72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Date Placeholder 3">
            <a:extLst>
              <a:ext uri="{FF2B5EF4-FFF2-40B4-BE49-F238E27FC236}">
                <a16:creationId xmlns:a16="http://schemas.microsoft.com/office/drawing/2014/main" id="{68E626B3-EFF3-BF40-B225-E3D3F6B937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-1" y="6403516"/>
            <a:ext cx="1719074" cy="2742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2" charset="0"/>
              </a:defRPr>
            </a:lvl1pPr>
          </a:lstStyle>
          <a:p>
            <a:r>
              <a:rPr lang="en-US"/>
              <a:t>7/15/2024</a:t>
            </a:r>
          </a:p>
        </p:txBody>
      </p:sp>
      <p:sp>
        <p:nvSpPr>
          <p:cNvPr id="37" name="Slide Number Placeholder 5">
            <a:extLst>
              <a:ext uri="{FF2B5EF4-FFF2-40B4-BE49-F238E27FC236}">
                <a16:creationId xmlns:a16="http://schemas.microsoft.com/office/drawing/2014/main" id="{77BB0A50-2C04-5248-AA58-AF3D9D5690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904956" y="6403516"/>
            <a:ext cx="6292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2" charset="0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215ACF03-5020-044B-B2F5-386E59BE0714}"/>
              </a:ext>
            </a:extLst>
          </p:cNvPr>
          <p:cNvCxnSpPr>
            <a:cxnSpLocks/>
          </p:cNvCxnSpPr>
          <p:nvPr userDrawn="1"/>
        </p:nvCxnSpPr>
        <p:spPr>
          <a:xfrm flipV="1">
            <a:off x="2294552" y="6410922"/>
            <a:ext cx="0" cy="282223"/>
          </a:xfrm>
          <a:prstGeom prst="line">
            <a:avLst/>
          </a:prstGeom>
          <a:ln w="12700">
            <a:solidFill>
              <a:srgbClr val="9A72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Graphic 44">
            <a:extLst>
              <a:ext uri="{FF2B5EF4-FFF2-40B4-BE49-F238E27FC236}">
                <a16:creationId xmlns:a16="http://schemas.microsoft.com/office/drawing/2014/main" id="{5AEA6DAD-D20D-404A-9240-B716DFE3399B}"/>
              </a:ext>
            </a:extLst>
          </p:cNvPr>
          <p:cNvPicPr/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9864"/>
          <a:stretch/>
        </p:blipFill>
        <p:spPr bwMode="auto">
          <a:xfrm>
            <a:off x="10951588" y="6377267"/>
            <a:ext cx="716915" cy="3473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6" name="Picture 45" descr="Shape&#10;&#10;Description automatically generated with low confidence">
            <a:extLst>
              <a:ext uri="{FF2B5EF4-FFF2-40B4-BE49-F238E27FC236}">
                <a16:creationId xmlns:a16="http://schemas.microsoft.com/office/drawing/2014/main" id="{9A326E52-6E88-0041-924E-320C5E448C07}"/>
              </a:ext>
            </a:extLst>
          </p:cNvPr>
          <p:cNvPicPr/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9303" y="6410922"/>
            <a:ext cx="334645" cy="313690"/>
          </a:xfrm>
          <a:prstGeom prst="rect">
            <a:avLst/>
          </a:prstGeom>
        </p:spPr>
      </p:pic>
      <p:sp>
        <p:nvSpPr>
          <p:cNvPr id="54" name="Subtitle 2">
            <a:extLst>
              <a:ext uri="{FF2B5EF4-FFF2-40B4-BE49-F238E27FC236}">
                <a16:creationId xmlns:a16="http://schemas.microsoft.com/office/drawing/2014/main" id="{8EE4F91B-4E43-CD40-9148-9566B2E98261}"/>
              </a:ext>
            </a:extLst>
          </p:cNvPr>
          <p:cNvSpPr txBox="1">
            <a:spLocks/>
          </p:cNvSpPr>
          <p:nvPr userDrawn="1"/>
        </p:nvSpPr>
        <p:spPr>
          <a:xfrm>
            <a:off x="2603194" y="6410922"/>
            <a:ext cx="8256457" cy="3136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rgbClr val="0070C0"/>
              </a:buClr>
              <a:buSzPct val="100000"/>
              <a:buFont typeface="Tw Cen MT" panose="020B0602020104020603" pitchFamily="34" charset="0"/>
              <a:buNone/>
              <a:defRPr sz="1600" b="0" i="0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005485"/>
              </a:buClr>
              <a:buFont typeface="Wingdings 3" pitchFamily="18" charset="2"/>
              <a:buNone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005485"/>
              </a:buClr>
              <a:buFont typeface="Wingdings 3" pitchFamily="18" charset="2"/>
              <a:buNone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005485"/>
              </a:buClr>
              <a:buFont typeface="Wingdings 3" pitchFamily="18" charset="2"/>
              <a:buNone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005485"/>
              </a:buClr>
              <a:buFont typeface="Wingdings 3" pitchFamily="18" charset="2"/>
              <a:buNone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b="0" i="0" kern="120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Haywood County administers the Affordable Housing Development Fund and Homeownership Assistance Program with support from the NC Office of Recovery and Resiliency. NCORR is a division of the NC Department of Public Safety.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9E0914B-C5F7-014F-896E-D2EECA7A511F}"/>
              </a:ext>
            </a:extLst>
          </p:cNvPr>
          <p:cNvSpPr txBox="1"/>
          <p:nvPr userDrawn="1"/>
        </p:nvSpPr>
        <p:spPr>
          <a:xfrm>
            <a:off x="1527245" y="256483"/>
            <a:ext cx="30082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0">
                <a:solidFill>
                  <a:schemeClr val="bg1"/>
                </a:solidFill>
              </a:rPr>
              <a:t>Homeowner</a:t>
            </a:r>
            <a:br>
              <a:rPr lang="en-US" sz="2200" b="0">
                <a:solidFill>
                  <a:schemeClr val="bg1"/>
                </a:solidFill>
              </a:rPr>
            </a:br>
            <a:r>
              <a:rPr lang="en-US" sz="2200" b="0">
                <a:solidFill>
                  <a:schemeClr val="bg1"/>
                </a:solidFill>
              </a:rPr>
              <a:t>Recovery Program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4455771E-C485-4B4C-A9EF-A139AAA67141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-6096" y="1"/>
            <a:ext cx="12198096" cy="1128747"/>
            <a:chOff x="360" y="360"/>
            <a:chExt cx="11520" cy="1066"/>
          </a:xfrm>
          <a:solidFill>
            <a:srgbClr val="588023"/>
          </a:solidFill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3C6A9D2E-3563-4CC0-A057-D6AAD87E35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072" y="360"/>
              <a:ext cx="2808" cy="106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E76C47B9-D2D5-4709-AA1C-B4E1A098BF4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0" y="360"/>
              <a:ext cx="8712" cy="106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pic>
        <p:nvPicPr>
          <p:cNvPr id="42" name="Picture 41">
            <a:extLst>
              <a:ext uri="{FF2B5EF4-FFF2-40B4-BE49-F238E27FC236}">
                <a16:creationId xmlns:a16="http://schemas.microsoft.com/office/drawing/2014/main" id="{65B91BB0-4823-40F0-8422-47C23930930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9659094" y="371836"/>
            <a:ext cx="2020669" cy="355282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6A29AF36-9E4A-4249-8015-C4BA0F826911}"/>
              </a:ext>
            </a:extLst>
          </p:cNvPr>
          <p:cNvSpPr txBox="1"/>
          <p:nvPr userDrawn="1"/>
        </p:nvSpPr>
        <p:spPr>
          <a:xfrm>
            <a:off x="1952315" y="180164"/>
            <a:ext cx="50793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>
                <a:solidFill>
                  <a:schemeClr val="bg1"/>
                </a:solidFill>
              </a:rPr>
              <a:t>Haywood County Affordable Housing Programs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37B0DB86-3131-463A-91B0-281E6CEEDB05}"/>
              </a:ext>
            </a:extLst>
          </p:cNvPr>
          <p:cNvSpPr/>
          <p:nvPr userDrawn="1"/>
        </p:nvSpPr>
        <p:spPr>
          <a:xfrm>
            <a:off x="193841" y="140701"/>
            <a:ext cx="1599216" cy="159921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green circle with a house and trees&#10;&#10;Description automatically generated">
            <a:extLst>
              <a:ext uri="{FF2B5EF4-FFF2-40B4-BE49-F238E27FC236}">
                <a16:creationId xmlns:a16="http://schemas.microsoft.com/office/drawing/2014/main" id="{1B7AFBC8-CEE6-8767-E0AB-905285519E9F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31447" y="180164"/>
            <a:ext cx="1524003" cy="152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75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sv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6.png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3337" y="1290821"/>
            <a:ext cx="10443451" cy="11561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412054"/>
            <a:ext cx="10443452" cy="3667029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1024128" y="2206527"/>
            <a:ext cx="1225329" cy="1"/>
          </a:xfrm>
          <a:prstGeom prst="line">
            <a:avLst/>
          </a:prstGeom>
          <a:ln w="57150">
            <a:solidFill>
              <a:srgbClr val="5680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9789BCE-6E1E-7847-96D4-EADE0B89F03B}"/>
              </a:ext>
            </a:extLst>
          </p:cNvPr>
          <p:cNvCxnSpPr>
            <a:cxnSpLocks/>
          </p:cNvCxnSpPr>
          <p:nvPr userDrawn="1"/>
        </p:nvCxnSpPr>
        <p:spPr>
          <a:xfrm flipV="1">
            <a:off x="-1" y="6241441"/>
            <a:ext cx="12192001" cy="1"/>
          </a:xfrm>
          <a:prstGeom prst="line">
            <a:avLst/>
          </a:prstGeom>
          <a:ln w="57150">
            <a:solidFill>
              <a:srgbClr val="5680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49BF625-6B53-1346-A153-CB5185D2F212}"/>
              </a:ext>
            </a:extLst>
          </p:cNvPr>
          <p:cNvSpPr txBox="1"/>
          <p:nvPr userDrawn="1"/>
        </p:nvSpPr>
        <p:spPr>
          <a:xfrm>
            <a:off x="12423913" y="50590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BF24D9B-D3BC-4C4C-ACF6-6124238C0981}"/>
              </a:ext>
            </a:extLst>
          </p:cNvPr>
          <p:cNvCxnSpPr>
            <a:cxnSpLocks/>
          </p:cNvCxnSpPr>
          <p:nvPr userDrawn="1"/>
        </p:nvCxnSpPr>
        <p:spPr>
          <a:xfrm flipV="1">
            <a:off x="1811009" y="6406444"/>
            <a:ext cx="0" cy="282223"/>
          </a:xfrm>
          <a:prstGeom prst="line">
            <a:avLst/>
          </a:prstGeom>
          <a:ln w="12700">
            <a:solidFill>
              <a:srgbClr val="9A72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94691DE2-74FD-1148-BF48-6D68AA7B9E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403516"/>
            <a:ext cx="1719073" cy="2742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2" charset="0"/>
              </a:defRPr>
            </a:lvl1pPr>
          </a:lstStyle>
          <a:p>
            <a:r>
              <a:rPr lang="en-US"/>
              <a:t>7/15/2024</a:t>
            </a:r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0B25B0E9-C240-E847-842F-7B39A7A4E5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904956" y="6403516"/>
            <a:ext cx="6292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2" charset="0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2A0184B1-A4B7-AD41-A430-338F6EEF4178}"/>
              </a:ext>
            </a:extLst>
          </p:cNvPr>
          <p:cNvSpPr txBox="1">
            <a:spLocks/>
          </p:cNvSpPr>
          <p:nvPr userDrawn="1"/>
        </p:nvSpPr>
        <p:spPr>
          <a:xfrm>
            <a:off x="2628145" y="6403516"/>
            <a:ext cx="8216635" cy="3210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rgbClr val="0070C0"/>
              </a:buClr>
              <a:buSzPct val="100000"/>
              <a:buFont typeface="Tw Cen MT" panose="020B0602020104020603" pitchFamily="34" charset="0"/>
              <a:buNone/>
              <a:defRPr sz="1600" b="0" i="0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005485"/>
              </a:buClr>
              <a:buFont typeface="Wingdings 3" pitchFamily="18" charset="2"/>
              <a:buNone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005485"/>
              </a:buClr>
              <a:buFont typeface="Wingdings 3" pitchFamily="18" charset="2"/>
              <a:buNone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005485"/>
              </a:buClr>
              <a:buFont typeface="Wingdings 3" pitchFamily="18" charset="2"/>
              <a:buNone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005485"/>
              </a:buClr>
              <a:buFont typeface="Wingdings 3" pitchFamily="18" charset="2"/>
              <a:buNone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b="0" i="0" kern="120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Haywood County administers the Affordable Housing Development Fund and Homeownership Assistance Program with support from the NC Office of Recovery and Resiliency. NCORR is a division of the NC Department of Public Safety.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F64841B-0C0F-DE43-9854-5797F4E2DBA1}"/>
              </a:ext>
            </a:extLst>
          </p:cNvPr>
          <p:cNvCxnSpPr>
            <a:cxnSpLocks/>
          </p:cNvCxnSpPr>
          <p:nvPr userDrawn="1"/>
        </p:nvCxnSpPr>
        <p:spPr>
          <a:xfrm flipV="1">
            <a:off x="2294552" y="6410922"/>
            <a:ext cx="0" cy="282223"/>
          </a:xfrm>
          <a:prstGeom prst="line">
            <a:avLst/>
          </a:prstGeom>
          <a:ln w="12700">
            <a:solidFill>
              <a:srgbClr val="9A72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Graphic 30">
            <a:extLst>
              <a:ext uri="{FF2B5EF4-FFF2-40B4-BE49-F238E27FC236}">
                <a16:creationId xmlns:a16="http://schemas.microsoft.com/office/drawing/2014/main" id="{4BC9B110-9017-1541-B9C3-83702B9AFC04}"/>
              </a:ext>
            </a:extLst>
          </p:cNvPr>
          <p:cNvPicPr/>
          <p:nvPr userDrawn="1"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 b="19864"/>
          <a:stretch/>
        </p:blipFill>
        <p:spPr bwMode="auto">
          <a:xfrm>
            <a:off x="10951588" y="6377267"/>
            <a:ext cx="716915" cy="3473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Shape&#10;&#10;Description automatically generated with low confidence">
            <a:extLst>
              <a:ext uri="{FF2B5EF4-FFF2-40B4-BE49-F238E27FC236}">
                <a16:creationId xmlns:a16="http://schemas.microsoft.com/office/drawing/2014/main" id="{26DD3E8E-7B71-9C4E-A5E5-63FEAD5B5567}"/>
              </a:ext>
            </a:extLst>
          </p:cNvPr>
          <p:cNvPicPr/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9303" y="6410922"/>
            <a:ext cx="334645" cy="313690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B1FCE8CD-26DF-A242-B748-5A2D90FAE6A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224808" y="0"/>
            <a:ext cx="2973286" cy="1128747"/>
            <a:chOff x="9072" y="360"/>
            <a:chExt cx="2808" cy="1066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FB3217A-CC70-8144-97B3-891229EE63A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072" y="360"/>
              <a:ext cx="2808" cy="1066"/>
            </a:xfrm>
            <a:prstGeom prst="rect">
              <a:avLst/>
            </a:prstGeom>
            <a:solidFill>
              <a:srgbClr val="0030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8A3BCEBB-DF07-0A41-B534-0ADDB6031622}"/>
                </a:ext>
              </a:extLst>
            </p:cNvPr>
            <p:cNvPicPr>
              <a:picLocks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75" y="650"/>
              <a:ext cx="2211" cy="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8D5D44D-1F77-4A59-8086-8C3F6D9CA44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-6096" y="1"/>
            <a:ext cx="12198096" cy="1128747"/>
            <a:chOff x="360" y="360"/>
            <a:chExt cx="11520" cy="1066"/>
          </a:xfrm>
          <a:solidFill>
            <a:srgbClr val="9A722B"/>
          </a:solidFill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5705CEFE-6ADC-4EEE-AD7C-1908B9EA299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072" y="360"/>
              <a:ext cx="2808" cy="1066"/>
            </a:xfrm>
            <a:prstGeom prst="rect">
              <a:avLst/>
            </a:prstGeom>
            <a:solidFill>
              <a:srgbClr val="5680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A9E9611-2405-485F-81FA-630D640BE0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0" y="360"/>
              <a:ext cx="8712" cy="1066"/>
            </a:xfrm>
            <a:prstGeom prst="rect">
              <a:avLst/>
            </a:prstGeom>
            <a:solidFill>
              <a:srgbClr val="5680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pic>
        <p:nvPicPr>
          <p:cNvPr id="35" name="Picture 34">
            <a:extLst>
              <a:ext uri="{FF2B5EF4-FFF2-40B4-BE49-F238E27FC236}">
                <a16:creationId xmlns:a16="http://schemas.microsoft.com/office/drawing/2014/main" id="{145A29BB-59CB-4843-A63F-45E9B733C8B0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rcRect/>
          <a:stretch/>
        </p:blipFill>
        <p:spPr>
          <a:xfrm>
            <a:off x="9659094" y="371836"/>
            <a:ext cx="2020669" cy="355282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EE708A59-16C7-4605-A202-D755DCB35395}"/>
              </a:ext>
            </a:extLst>
          </p:cNvPr>
          <p:cNvSpPr>
            <a:spLocks/>
          </p:cNvSpPr>
          <p:nvPr userDrawn="1"/>
        </p:nvSpPr>
        <p:spPr bwMode="auto">
          <a:xfrm>
            <a:off x="-6096" y="1"/>
            <a:ext cx="9224810" cy="1128747"/>
          </a:xfrm>
          <a:prstGeom prst="rect">
            <a:avLst/>
          </a:prstGeom>
          <a:solidFill>
            <a:srgbClr val="588023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9773199-AAA5-4A27-A05C-6A5137B159EB}"/>
              </a:ext>
            </a:extLst>
          </p:cNvPr>
          <p:cNvSpPr txBox="1"/>
          <p:nvPr userDrawn="1"/>
        </p:nvSpPr>
        <p:spPr>
          <a:xfrm>
            <a:off x="1952316" y="180164"/>
            <a:ext cx="40586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>
                <a:solidFill>
                  <a:schemeClr val="bg1"/>
                </a:solidFill>
              </a:rPr>
              <a:t>Haywood County Affordable Housing Programs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EC12073F-EEA6-4A4F-9B58-8E1298B87759}"/>
              </a:ext>
            </a:extLst>
          </p:cNvPr>
          <p:cNvSpPr/>
          <p:nvPr userDrawn="1"/>
        </p:nvSpPr>
        <p:spPr>
          <a:xfrm>
            <a:off x="193841" y="140701"/>
            <a:ext cx="1599216" cy="159921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green circle with a house and trees&#10;&#10;Description automatically generated">
            <a:extLst>
              <a:ext uri="{FF2B5EF4-FFF2-40B4-BE49-F238E27FC236}">
                <a16:creationId xmlns:a16="http://schemas.microsoft.com/office/drawing/2014/main" id="{7FD687F9-BEBD-A005-C76D-316E365241E8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229375" y="180164"/>
            <a:ext cx="1524003" cy="152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626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</p:sldLayoutIdLst>
  <p:hf hdr="0" ftr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200" b="0" i="0" kern="1200" cap="none" spc="0" baseline="0">
          <a:solidFill>
            <a:srgbClr val="09294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rgbClr val="0070C0"/>
        </a:buClr>
        <a:buSzPct val="100000"/>
        <a:buFont typeface="Tw Cen MT" panose="020B0602020104020603" pitchFamily="34" charset="0"/>
        <a:buChar char=" "/>
        <a:defRPr sz="22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092940"/>
        </a:buClr>
        <a:buFont typeface="Wingdings 3" pitchFamily="18" charset="2"/>
        <a:buChar char="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092940"/>
        </a:buClr>
        <a:buFont typeface="Wingdings 3" pitchFamily="18" charset="2"/>
        <a:buChar char=""/>
        <a:defRPr sz="14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092940"/>
        </a:buClr>
        <a:buFont typeface="Wingdings 3" pitchFamily="18" charset="2"/>
        <a:buChar char=""/>
        <a:defRPr sz="14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092940"/>
        </a:buClr>
        <a:buFont typeface="Wingdings 3" pitchFamily="18" charset="2"/>
        <a:buChar char=""/>
        <a:defRPr sz="14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F357D-627D-2C03-2182-DB3FEAF5C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8670" y="1414650"/>
            <a:ext cx="11064055" cy="1045887"/>
          </a:xfrm>
        </p:spPr>
        <p:txBody>
          <a:bodyPr/>
          <a:lstStyle/>
          <a:p>
            <a:r>
              <a:rPr lang="en-US" dirty="0">
                <a:latin typeface="Arial"/>
                <a:cs typeface="Arial"/>
              </a:rPr>
              <a:t>Request Approval of Developer Agreement for Balsam Edge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41DF39-959A-1849-AC91-56EA9FB13B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`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01C52D-9441-8844-94FB-A3F0A3F1117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000000">
                    <a:lumMod val="95000"/>
                    <a:lumOff val="5000"/>
                  </a:srgbClr>
                </a:solidFill>
              </a:rPr>
              <a:t>4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/07/2025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4C20740-9015-F930-502B-952AB7DB8F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174" y="2400302"/>
            <a:ext cx="2126136" cy="21261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5E2C8AD-67D5-F078-A7FC-1394A01E5F4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8104" b="17304"/>
          <a:stretch/>
        </p:blipFill>
        <p:spPr>
          <a:xfrm>
            <a:off x="558589" y="4526438"/>
            <a:ext cx="4254094" cy="1544118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D205808-BF91-AB9D-22D9-B3BA7782FC77}"/>
              </a:ext>
            </a:extLst>
          </p:cNvPr>
          <p:cNvCxnSpPr/>
          <p:nvPr/>
        </p:nvCxnSpPr>
        <p:spPr>
          <a:xfrm>
            <a:off x="4994073" y="2723915"/>
            <a:ext cx="0" cy="3175001"/>
          </a:xfrm>
          <a:prstGeom prst="line">
            <a:avLst/>
          </a:prstGeom>
          <a:ln w="76200">
            <a:solidFill>
              <a:srgbClr val="5880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908965FA-8BBC-B6E1-5DD1-F804133D49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837" y="3000661"/>
            <a:ext cx="4060288" cy="2621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03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F357D-627D-2C03-2182-DB3FEAF5C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210" y="1354415"/>
            <a:ext cx="10443451" cy="1045887"/>
          </a:xfrm>
        </p:spPr>
        <p:txBody>
          <a:bodyPr/>
          <a:lstStyle/>
          <a:p>
            <a:r>
              <a:rPr lang="en-US">
                <a:latin typeface="Arial"/>
                <a:cs typeface="Arial"/>
              </a:rPr>
              <a:t>Mountain Housing Opportunities: Balsam Edge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41DF39-959A-1849-AC91-56EA9FB13B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000000">
                    <a:lumMod val="95000"/>
                    <a:lumOff val="5000"/>
                  </a:srgbClr>
                </a:solidFill>
              </a:rPr>
              <a:t>2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01C52D-9441-8844-94FB-A3F0A3F1117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000000">
                    <a:lumMod val="95000"/>
                    <a:lumOff val="5000"/>
                  </a:srgbClr>
                </a:solidFill>
              </a:rPr>
              <a:t>4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/07/2025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058E8E-AD72-FF29-37DF-BBDA425573BA}"/>
              </a:ext>
            </a:extLst>
          </p:cNvPr>
          <p:cNvSpPr txBox="1"/>
          <p:nvPr/>
        </p:nvSpPr>
        <p:spPr>
          <a:xfrm>
            <a:off x="990014" y="2705145"/>
            <a:ext cx="6368728" cy="33239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/>
              <a:t>Project: 84 units,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100% of the units will be set aside for LMI individuals.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14% of the units will be set aside for individuals with physical impairments.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2% of the units will be equipped with features for individuals with sight or hearing impairments.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/>
              <a:t>Projected Timeline: Q3 2025 through Q1 2027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/>
              <a:t>Ask: $3.5 Million of $25.3 Million total project cost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/>
              <a:t>Received Authority to Use Grant Funds (AUGF) from HUD, end of March 2024</a:t>
            </a:r>
          </a:p>
        </p:txBody>
      </p:sp>
      <p:pic>
        <p:nvPicPr>
          <p:cNvPr id="9" name="Picture 8" descr="A logo for a housing company&#10;&#10;Description automatically generated">
            <a:extLst>
              <a:ext uri="{FF2B5EF4-FFF2-40B4-BE49-F238E27FC236}">
                <a16:creationId xmlns:a16="http://schemas.microsoft.com/office/drawing/2014/main" id="{C5AB93B1-4B5F-4B9E-FB00-8E8CC9B09A2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501" t="13405" r="15364" b="11832"/>
          <a:stretch/>
        </p:blipFill>
        <p:spPr>
          <a:xfrm>
            <a:off x="7547428" y="2918725"/>
            <a:ext cx="4057647" cy="2619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1233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F357D-627D-2C03-2182-DB3FEAF5C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9073" y="1173037"/>
            <a:ext cx="10443451" cy="1045887"/>
          </a:xfrm>
        </p:spPr>
        <p:txBody>
          <a:bodyPr/>
          <a:lstStyle/>
          <a:p>
            <a:r>
              <a:rPr lang="en-US">
                <a:latin typeface="Arial"/>
                <a:cs typeface="Arial"/>
              </a:rPr>
              <a:t>Mountain Housing Opportunities: Balsam Edge</a:t>
            </a:r>
            <a:br>
              <a:rPr lang="en-US">
                <a:latin typeface="Arial"/>
                <a:cs typeface="Arial"/>
              </a:rPr>
            </a:br>
            <a:r>
              <a:rPr lang="en-US">
                <a:latin typeface="Arial"/>
                <a:cs typeface="Arial"/>
              </a:rPr>
              <a:t>Existing Funding Sources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41DF39-959A-1849-AC91-56EA9FB13B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3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01C52D-9441-8844-94FB-A3F0A3F1117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000000">
                    <a:lumMod val="95000"/>
                    <a:lumOff val="5000"/>
                  </a:srgbClr>
                </a:solidFill>
              </a:rPr>
              <a:t>4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/07/2025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058E8E-AD72-FF29-37DF-BBDA425573BA}"/>
              </a:ext>
            </a:extLst>
          </p:cNvPr>
          <p:cNvSpPr txBox="1"/>
          <p:nvPr/>
        </p:nvSpPr>
        <p:spPr>
          <a:xfrm>
            <a:off x="1247210" y="2896306"/>
            <a:ext cx="5581613" cy="273921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/>
              <a:t>Low Income Housing Tax Credit (LIHTC) Equity: MHO was awarded a competitive 9% LIHTC, awarded a one-time bonus point aimed towards aiding Haywood County from the effects of Tropical Storm Fred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i="1" dirty="0"/>
              <a:t>“With these matching funds in the current capital stack, for every dollar of CDBG-DR funding in Balsam Edge, $7.22 of other sources will be leveraged.”</a:t>
            </a:r>
          </a:p>
        </p:txBody>
      </p:sp>
      <p:pic>
        <p:nvPicPr>
          <p:cNvPr id="9" name="Picture 8" descr="A logo for a housing company&#10;&#10;Description automatically generated">
            <a:extLst>
              <a:ext uri="{FF2B5EF4-FFF2-40B4-BE49-F238E27FC236}">
                <a16:creationId xmlns:a16="http://schemas.microsoft.com/office/drawing/2014/main" id="{C5AB93B1-4B5F-4B9E-FB00-8E8CC9B09A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501" t="13405" r="15364" b="11832"/>
          <a:stretch/>
        </p:blipFill>
        <p:spPr>
          <a:xfrm>
            <a:off x="7547428" y="2896306"/>
            <a:ext cx="4057647" cy="2619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924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F357D-627D-2C03-2182-DB3FEAF5C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9073" y="1230245"/>
            <a:ext cx="10443451" cy="1045887"/>
          </a:xfrm>
        </p:spPr>
        <p:txBody>
          <a:bodyPr/>
          <a:lstStyle/>
          <a:p>
            <a:r>
              <a:rPr lang="en-US">
                <a:latin typeface="Arial"/>
                <a:cs typeface="Arial"/>
              </a:rPr>
              <a:t>Mountain Housing Opportunities: Balsam Edge</a:t>
            </a:r>
            <a:br>
              <a:rPr lang="en-US">
                <a:latin typeface="Arial"/>
                <a:cs typeface="Arial"/>
              </a:rPr>
            </a:br>
            <a:r>
              <a:rPr lang="en-US">
                <a:latin typeface="Arial"/>
                <a:cs typeface="Arial"/>
              </a:rPr>
              <a:t>Existing Funding Sources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41DF39-959A-1849-AC91-56EA9FB13B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4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01C52D-9441-8844-94FB-A3F0A3F1117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000000">
                    <a:lumMod val="95000"/>
                    <a:lumOff val="5000"/>
                  </a:srgbClr>
                </a:solidFill>
              </a:rPr>
              <a:t>4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/07/2025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058E8E-AD72-FF29-37DF-BBDA425573BA}"/>
              </a:ext>
            </a:extLst>
          </p:cNvPr>
          <p:cNvSpPr txBox="1"/>
          <p:nvPr/>
        </p:nvSpPr>
        <p:spPr>
          <a:xfrm>
            <a:off x="253999" y="2567216"/>
            <a:ext cx="7982858" cy="320087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/>
              <a:t>Dogwood Health Trust Grant: Acquisition of the property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/>
              <a:t>Town of Waynesville Sewer Grant: An in kind grant allocation from the town to cover the cost of extending a sewer infrastructure to the property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/>
              <a:t>Pigeon River Fund Grant: A grant to amplify the constructed wetland stormwater amenity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/>
              <a:t>USDA Permanent Financing: MHO is working with Bellwether Enterprise to utilize a USDA 538 loan as permanent financing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/>
              <a:t>North Carolina Housing Finance Agency (NCHFA): A Rental Production Program Loan- A soft, cashflow loan serving as soft mezzanine financing</a:t>
            </a:r>
          </a:p>
        </p:txBody>
      </p:sp>
      <p:pic>
        <p:nvPicPr>
          <p:cNvPr id="9" name="Picture 8" descr="A logo for a housing company&#10;&#10;Description automatically generated">
            <a:extLst>
              <a:ext uri="{FF2B5EF4-FFF2-40B4-BE49-F238E27FC236}">
                <a16:creationId xmlns:a16="http://schemas.microsoft.com/office/drawing/2014/main" id="{C5AB93B1-4B5F-4B9E-FB00-8E8CC9B09A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501" t="13405" r="15364" b="11832"/>
          <a:stretch/>
        </p:blipFill>
        <p:spPr>
          <a:xfrm>
            <a:off x="8018393" y="2857740"/>
            <a:ext cx="4057647" cy="2619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3899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F357D-627D-2C03-2182-DB3FEAF5C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8124" y="1209735"/>
            <a:ext cx="10443451" cy="1045887"/>
          </a:xfrm>
        </p:spPr>
        <p:txBody>
          <a:bodyPr/>
          <a:lstStyle/>
          <a:p>
            <a:r>
              <a:rPr lang="en-US">
                <a:latin typeface="Arial"/>
                <a:cs typeface="Arial"/>
              </a:rPr>
              <a:t>Mountain Housing Opportunities: Balsam Edge</a:t>
            </a:r>
            <a:br>
              <a:rPr lang="en-US">
                <a:latin typeface="Arial"/>
                <a:cs typeface="Arial"/>
              </a:rPr>
            </a:br>
            <a:r>
              <a:rPr lang="en-US">
                <a:latin typeface="Arial"/>
                <a:cs typeface="Arial"/>
              </a:rPr>
              <a:t>Letters of Support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41DF39-959A-1849-AC91-56EA9FB13B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5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01C52D-9441-8844-94FB-A3F0A3F1117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000000">
                    <a:lumMod val="95000"/>
                    <a:lumOff val="5000"/>
                  </a:srgbClr>
                </a:solidFill>
              </a:rPr>
              <a:t>4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/07/2025</a:t>
            </a:r>
          </a:p>
        </p:txBody>
      </p:sp>
      <p:pic>
        <p:nvPicPr>
          <p:cNvPr id="9" name="Picture 8" descr="A logo for a housing company&#10;&#10;Description automatically generated">
            <a:extLst>
              <a:ext uri="{FF2B5EF4-FFF2-40B4-BE49-F238E27FC236}">
                <a16:creationId xmlns:a16="http://schemas.microsoft.com/office/drawing/2014/main" id="{C5AB93B1-4B5F-4B9E-FB00-8E8CC9B09A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501" t="13405" r="15364" b="11832"/>
          <a:stretch/>
        </p:blipFill>
        <p:spPr>
          <a:xfrm>
            <a:off x="7547428" y="2918725"/>
            <a:ext cx="4057647" cy="261982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EFD3FFF-6C5B-9D49-729B-0C20068181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406" y="2400302"/>
            <a:ext cx="1730828" cy="17308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FB1A8E4-53F7-0B08-FFAD-46ACFDA794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084" y="4275810"/>
            <a:ext cx="2304978" cy="17308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5F36858-F1FB-8CBF-8918-524902A342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1198" y="4081682"/>
            <a:ext cx="2024742" cy="202474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8E910E7-B2D9-5D25-C3F1-B633A44A2B0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8394" b="25944"/>
          <a:stretch/>
        </p:blipFill>
        <p:spPr>
          <a:xfrm>
            <a:off x="3101036" y="2703285"/>
            <a:ext cx="4114800" cy="1451429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C624595-FFC8-59C1-A849-50F728025BCF}"/>
              </a:ext>
            </a:extLst>
          </p:cNvPr>
          <p:cNvCxnSpPr/>
          <p:nvPr/>
        </p:nvCxnSpPr>
        <p:spPr>
          <a:xfrm>
            <a:off x="7547428" y="2703285"/>
            <a:ext cx="0" cy="3175001"/>
          </a:xfrm>
          <a:prstGeom prst="line">
            <a:avLst/>
          </a:prstGeom>
          <a:ln w="76200">
            <a:solidFill>
              <a:srgbClr val="0168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56478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F357D-627D-2C03-2182-DB3FEAF5C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210" y="1354415"/>
            <a:ext cx="10443451" cy="1045887"/>
          </a:xfrm>
        </p:spPr>
        <p:txBody>
          <a:bodyPr/>
          <a:lstStyle/>
          <a:p>
            <a:r>
              <a:rPr lang="en-US">
                <a:latin typeface="Arial"/>
                <a:cs typeface="Arial"/>
              </a:rPr>
              <a:t>Workforce Housing Need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41DF39-959A-1849-AC91-56EA9FB13B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01C52D-9441-8844-94FB-A3F0A3F1117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000000">
                    <a:lumMod val="95000"/>
                    <a:lumOff val="5000"/>
                  </a:srgbClr>
                </a:solidFill>
              </a:rPr>
              <a:t>4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/07/2025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058E8E-AD72-FF29-37DF-BBDA425573BA}"/>
              </a:ext>
            </a:extLst>
          </p:cNvPr>
          <p:cNvSpPr txBox="1"/>
          <p:nvPr/>
        </p:nvSpPr>
        <p:spPr>
          <a:xfrm>
            <a:off x="953729" y="2535868"/>
            <a:ext cx="4629683" cy="29700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Haywood County 3</a:t>
            </a:r>
            <a:r>
              <a:rPr lang="en-US" baseline="30000"/>
              <a:t>rd</a:t>
            </a:r>
            <a:r>
              <a:rPr lang="en-US"/>
              <a:t> fastest growing in region 2010-20</a:t>
            </a:r>
            <a:r>
              <a:rPr lang="en-US" baseline="30000"/>
              <a:t>1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/>
              <a:t>Minimum $49,480 income (almost $24/hour) to afford 2-bedroom apartment</a:t>
            </a:r>
            <a:r>
              <a:rPr lang="en-US" baseline="30000"/>
              <a:t>2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52% of Haywood renters cost-burdened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20% spending over 50% of annual gross income on rent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6A88BC-4A10-5B4F-CE50-6A804EBB9D99}"/>
              </a:ext>
            </a:extLst>
          </p:cNvPr>
          <p:cNvSpPr txBox="1"/>
          <p:nvPr/>
        </p:nvSpPr>
        <p:spPr>
          <a:xfrm>
            <a:off x="8740105" y="5419048"/>
            <a:ext cx="47275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lain"/>
            </a:pPr>
            <a:r>
              <a:rPr lang="en-US" sz="1400"/>
              <a:t>Bowen National Research, 2022</a:t>
            </a:r>
          </a:p>
          <a:p>
            <a:pPr marL="342900" indent="-342900">
              <a:buAutoNum type="arabicPlain"/>
            </a:pPr>
            <a:r>
              <a:rPr lang="en-US" sz="1400"/>
              <a:t>North Carolina Housing Coalition</a:t>
            </a:r>
          </a:p>
          <a:p>
            <a:pPr marL="342900" indent="-342900">
              <a:buAutoNum type="arabicPlain"/>
            </a:pPr>
            <a:r>
              <a:rPr lang="en-US" sz="1400"/>
              <a:t>Haywood Chamber of Commerce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E84E1E-A1FE-0CBB-E3CB-E72FE23ADB82}"/>
              </a:ext>
            </a:extLst>
          </p:cNvPr>
          <p:cNvSpPr txBox="1"/>
          <p:nvPr/>
        </p:nvSpPr>
        <p:spPr>
          <a:xfrm>
            <a:off x="6533685" y="2452005"/>
            <a:ext cx="3919971" cy="45653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Home prices up 12+% annually</a:t>
            </a:r>
            <a:r>
              <a:rPr lang="en-US" baseline="30000"/>
              <a:t>3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F7FBA9D3-F89B-5408-58A5-9E5EE4122E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79356000"/>
              </p:ext>
            </p:extLst>
          </p:nvPr>
        </p:nvGraphicFramePr>
        <p:xfrm>
          <a:off x="6612343" y="3651407"/>
          <a:ext cx="4336203" cy="17698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84C831B4-1553-A8FE-89EC-1F00BB2CAE5D}"/>
              </a:ext>
            </a:extLst>
          </p:cNvPr>
          <p:cNvSpPr txBox="1"/>
          <p:nvPr/>
        </p:nvSpPr>
        <p:spPr>
          <a:xfrm>
            <a:off x="7579360" y="3110026"/>
            <a:ext cx="2172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Median Sales Price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08867EE-8623-7BCB-D7F3-16D983580CF0}"/>
              </a:ext>
            </a:extLst>
          </p:cNvPr>
          <p:cNvSpPr txBox="1"/>
          <p:nvPr/>
        </p:nvSpPr>
        <p:spPr>
          <a:xfrm>
            <a:off x="7245063" y="4488950"/>
            <a:ext cx="10390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$325,000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17002BE-9370-7004-0756-ABDECD17886D}"/>
              </a:ext>
            </a:extLst>
          </p:cNvPr>
          <p:cNvSpPr txBox="1"/>
          <p:nvPr/>
        </p:nvSpPr>
        <p:spPr>
          <a:xfrm>
            <a:off x="9244740" y="3714932"/>
            <a:ext cx="10390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$365,000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9392095-F60F-E806-C6B6-47ACDCFE9B5D}"/>
              </a:ext>
            </a:extLst>
          </p:cNvPr>
          <p:cNvSpPr txBox="1"/>
          <p:nvPr/>
        </p:nvSpPr>
        <p:spPr>
          <a:xfrm rot="-1920000">
            <a:off x="8246209" y="3947569"/>
            <a:ext cx="7665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/>
              <a:t>12.3%</a:t>
            </a:r>
          </a:p>
        </p:txBody>
      </p:sp>
    </p:spTree>
    <p:extLst>
      <p:ext uri="{BB962C8B-B14F-4D97-AF65-F5344CB8AC3E}">
        <p14:creationId xmlns:p14="http://schemas.microsoft.com/office/powerpoint/2010/main" val="27086570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F357D-627D-2C03-2182-DB3FEAF5C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9073" y="1277376"/>
            <a:ext cx="8992470" cy="1045887"/>
          </a:xfrm>
        </p:spPr>
        <p:txBody>
          <a:bodyPr/>
          <a:lstStyle/>
          <a:p>
            <a:r>
              <a:rPr lang="en-US"/>
              <a:t>Area Median Income for Haywood County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41DF39-959A-1849-AC91-56EA9FB13B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000000">
                    <a:lumMod val="95000"/>
                    <a:lumOff val="5000"/>
                  </a:srgbClr>
                </a:solidFill>
              </a:rPr>
              <a:t>6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01C52D-9441-8844-94FB-A3F0A3F1117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000000">
                    <a:lumMod val="95000"/>
                    <a:lumOff val="5000"/>
                  </a:srgbClr>
                </a:solidFill>
              </a:rPr>
              <a:t>4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/07/2025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058E8E-AD72-FF29-37DF-BBDA425573BA}"/>
              </a:ext>
            </a:extLst>
          </p:cNvPr>
          <p:cNvSpPr txBox="1"/>
          <p:nvPr/>
        </p:nvSpPr>
        <p:spPr>
          <a:xfrm>
            <a:off x="1026300" y="4711318"/>
            <a:ext cx="575912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/>
              <a:t>Low Moderate Income (LMI): 80% AMI or lower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D0FE0AA-7C7D-41C3-76BC-DEF48460DC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5093" y="2535382"/>
            <a:ext cx="10326144" cy="1996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7835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ReBuildNC-Colors ">
      <a:dk1>
        <a:srgbClr val="000000"/>
      </a:dk1>
      <a:lt1>
        <a:srgbClr val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EC8341FBCA72B42934EDEF2A133AA21" ma:contentTypeVersion="13" ma:contentTypeDescription="Create a new document." ma:contentTypeScope="" ma:versionID="ba79d3bec9ef3a0b007639ae0fb8c29a">
  <xsd:schema xmlns:xsd="http://www.w3.org/2001/XMLSchema" xmlns:xs="http://www.w3.org/2001/XMLSchema" xmlns:p="http://schemas.microsoft.com/office/2006/metadata/properties" xmlns:ns3="da216ed6-fcf9-4af8-b337-5ed644297d39" xmlns:ns4="10e043b7-5a5f-4642-b542-1b35bdf8084a" targetNamespace="http://schemas.microsoft.com/office/2006/metadata/properties" ma:root="true" ma:fieldsID="0c890c5c6f17958e4efa859d8fb98b36" ns3:_="" ns4:_="">
    <xsd:import namespace="da216ed6-fcf9-4af8-b337-5ed644297d39"/>
    <xsd:import namespace="10e043b7-5a5f-4642-b542-1b35bdf8084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System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216ed6-fcf9-4af8-b337-5ed644297d3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1" nillable="true" ma:displayName="_activity" ma:hidden="true" ma:internalName="_activity">
      <xsd:simpleType>
        <xsd:restriction base="dms:Note"/>
      </xsd:simpleType>
    </xsd:element>
    <xsd:element name="MediaServiceSystemTags" ma:index="15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e043b7-5a5f-4642-b542-1b35bdf8084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da216ed6-fcf9-4af8-b337-5ed644297d39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15EA603-8053-4B49-AACA-B0ED343006A8}">
  <ds:schemaRefs>
    <ds:schemaRef ds:uri="10e043b7-5a5f-4642-b542-1b35bdf8084a"/>
    <ds:schemaRef ds:uri="da216ed6-fcf9-4af8-b337-5ed644297d3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ADA8FCC5-B34D-48AA-8ADB-A223A0444155}">
  <ds:schemaRefs>
    <ds:schemaRef ds:uri="10e043b7-5a5f-4642-b542-1b35bdf8084a"/>
    <ds:schemaRef ds:uri="da216ed6-fcf9-4af8-b337-5ed644297d3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D75989E-4794-44D3-B4F1-0C480F68131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</TotalTime>
  <Words>435</Words>
  <Application>Microsoft Office PowerPoint</Application>
  <PresentationFormat>Widescreen</PresentationFormat>
  <Paragraphs>54</Paragraphs>
  <Slides>7</Slides>
  <Notes>3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Helvetica</vt:lpstr>
      <vt:lpstr>Tw Cen MT</vt:lpstr>
      <vt:lpstr>Wingdings 3</vt:lpstr>
      <vt:lpstr>Integral</vt:lpstr>
      <vt:lpstr>Request Approval of Developer Agreement for Balsam Edge</vt:lpstr>
      <vt:lpstr>Mountain Housing Opportunities: Balsam Edge</vt:lpstr>
      <vt:lpstr>Mountain Housing Opportunities: Balsam Edge Existing Funding Sources</vt:lpstr>
      <vt:lpstr>Mountain Housing Opportunities: Balsam Edge Existing Funding Sources</vt:lpstr>
      <vt:lpstr>Mountain Housing Opportunities: Balsam Edge Letters of Support</vt:lpstr>
      <vt:lpstr>Workforce Housing Need</vt:lpstr>
      <vt:lpstr>Area Median Income for Haywood County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Morales, Alma</dc:creator>
  <cp:lastModifiedBy>Hannah White</cp:lastModifiedBy>
  <cp:revision>2</cp:revision>
  <cp:lastPrinted>2024-07-11T13:55:36Z</cp:lastPrinted>
  <dcterms:created xsi:type="dcterms:W3CDTF">2020-02-17T19:53:01Z</dcterms:created>
  <dcterms:modified xsi:type="dcterms:W3CDTF">2025-04-08T14:15:51Z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0x010100EEC8341FBCA72B42934EDEF2A133AA21</vt:lpwstr>
  </property>
</Properties>
</file>